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7" r:id="rId2"/>
    <p:sldId id="258" r:id="rId3"/>
    <p:sldId id="264" r:id="rId4"/>
    <p:sldId id="270" r:id="rId5"/>
    <p:sldId id="268" r:id="rId6"/>
    <p:sldId id="265" r:id="rId7"/>
    <p:sldId id="267" r:id="rId8"/>
    <p:sldId id="262" r:id="rId9"/>
    <p:sldId id="263" r:id="rId10"/>
    <p:sldId id="259" r:id="rId11"/>
    <p:sldId id="260" r:id="rId12"/>
    <p:sldId id="261" r:id="rId13"/>
    <p:sldId id="266" r:id="rId14"/>
    <p:sldId id="271" r:id="rId15"/>
    <p:sldId id="274" r:id="rId16"/>
    <p:sldId id="276" r:id="rId17"/>
    <p:sldId id="275" r:id="rId18"/>
    <p:sldId id="277" r:id="rId19"/>
    <p:sldId id="278" r:id="rId20"/>
    <p:sldId id="279" r:id="rId21"/>
    <p:sldId id="280" r:id="rId22"/>
    <p:sldId id="283" r:id="rId23"/>
    <p:sldId id="281" r:id="rId24"/>
    <p:sldId id="282" r:id="rId25"/>
    <p:sldId id="284" r:id="rId26"/>
    <p:sldId id="291" r:id="rId27"/>
    <p:sldId id="285" r:id="rId28"/>
    <p:sldId id="289" r:id="rId29"/>
    <p:sldId id="286" r:id="rId30"/>
    <p:sldId id="290" r:id="rId31"/>
    <p:sldId id="287" r:id="rId32"/>
    <p:sldId id="288" r:id="rId33"/>
    <p:sldId id="294" r:id="rId34"/>
    <p:sldId id="273" r:id="rId35"/>
  </p:sldIdLst>
  <p:sldSz cx="9144000" cy="6858000" type="screen4x3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21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6351CB-30F7-4938-A4DB-0492B222E427}" type="datetimeFigureOut">
              <a:rPr lang="hu-HU" smtClean="0"/>
              <a:pPr/>
              <a:t>2015.03.17.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9B6613-B0B1-40FE-9F9C-A33E0F22DBD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691178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B6613-B0B1-40FE-9F9C-A33E0F22DBD3}" type="slidenum">
              <a:rPr lang="hu-HU" smtClean="0"/>
              <a:pPr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419755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5E1A0-D384-4C09-A3D5-889B188C5FA4}" type="datetimeFigureOut">
              <a:rPr lang="hu-HU" smtClean="0"/>
              <a:pPr/>
              <a:t>2015.03.17.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DA26-4170-4446-8C47-A07A4B9D6F6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922864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5E1A0-D384-4C09-A3D5-889B188C5FA4}" type="datetimeFigureOut">
              <a:rPr lang="hu-HU" smtClean="0"/>
              <a:pPr/>
              <a:t>2015.03.17.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DA26-4170-4446-8C47-A07A4B9D6F6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360411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5E1A0-D384-4C09-A3D5-889B188C5FA4}" type="datetimeFigureOut">
              <a:rPr lang="hu-HU" smtClean="0"/>
              <a:pPr/>
              <a:t>2015.03.17.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DA26-4170-4446-8C47-A07A4B9D6F6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099319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5E1A0-D384-4C09-A3D5-889B188C5FA4}" type="datetimeFigureOut">
              <a:rPr lang="hu-HU" smtClean="0"/>
              <a:pPr/>
              <a:t>2015.03.17.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DA26-4170-4446-8C47-A07A4B9D6F6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983041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5E1A0-D384-4C09-A3D5-889B188C5FA4}" type="datetimeFigureOut">
              <a:rPr lang="hu-HU" smtClean="0"/>
              <a:pPr/>
              <a:t>2015.03.17.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DA26-4170-4446-8C47-A07A4B9D6F6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884716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5E1A0-D384-4C09-A3D5-889B188C5FA4}" type="datetimeFigureOut">
              <a:rPr lang="hu-HU" smtClean="0"/>
              <a:pPr/>
              <a:t>2015.03.17.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DA26-4170-4446-8C47-A07A4B9D6F6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861711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5E1A0-D384-4C09-A3D5-889B188C5FA4}" type="datetimeFigureOut">
              <a:rPr lang="hu-HU" smtClean="0"/>
              <a:pPr/>
              <a:t>2015.03.17.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DA26-4170-4446-8C47-A07A4B9D6F6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18270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5E1A0-D384-4C09-A3D5-889B188C5FA4}" type="datetimeFigureOut">
              <a:rPr lang="hu-HU" smtClean="0"/>
              <a:pPr/>
              <a:t>2015.03.17.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DA26-4170-4446-8C47-A07A4B9D6F6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466105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5E1A0-D384-4C09-A3D5-889B188C5FA4}" type="datetimeFigureOut">
              <a:rPr lang="hu-HU" smtClean="0"/>
              <a:pPr/>
              <a:t>2015.03.17.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DA26-4170-4446-8C47-A07A4B9D6F6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872079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5E1A0-D384-4C09-A3D5-889B188C5FA4}" type="datetimeFigureOut">
              <a:rPr lang="hu-HU" smtClean="0"/>
              <a:pPr/>
              <a:t>2015.03.17.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DA26-4170-4446-8C47-A07A4B9D6F6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693580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5E1A0-D384-4C09-A3D5-889B188C5FA4}" type="datetimeFigureOut">
              <a:rPr lang="hu-HU" smtClean="0"/>
              <a:pPr/>
              <a:t>2015.03.17.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DA26-4170-4446-8C47-A07A4B9D6F6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677737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5E1A0-D384-4C09-A3D5-889B188C5FA4}" type="datetimeFigureOut">
              <a:rPr lang="hu-HU" smtClean="0"/>
              <a:pPr/>
              <a:t>2015.03.17.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EDA26-4170-4446-8C47-A07A4B9D6F6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220014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lehmann.laszlo@mob.hu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hyperlink" Target="http://www.mob.h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0" y="4365104"/>
            <a:ext cx="9144000" cy="2492896"/>
          </a:xfrm>
        </p:spPr>
        <p:txBody>
          <a:bodyPr>
            <a:normAutofit fontScale="92500" lnSpcReduction="10000"/>
          </a:bodyPr>
          <a:lstStyle/>
          <a:p>
            <a:r>
              <a:rPr lang="hu-HU" sz="4300" b="1" dirty="0" smtClean="0">
                <a:solidFill>
                  <a:schemeClr val="tx1"/>
                </a:solidFill>
              </a:rPr>
              <a:t>A TANÁRI (PEDAGÓGUSI</a:t>
            </a:r>
            <a:r>
              <a:rPr lang="hu-HU" sz="4300" b="1" dirty="0">
                <a:solidFill>
                  <a:schemeClr val="tx1"/>
                </a:solidFill>
              </a:rPr>
              <a:t>) </a:t>
            </a:r>
            <a:r>
              <a:rPr lang="hu-HU" sz="4300" b="1" dirty="0" smtClean="0">
                <a:solidFill>
                  <a:schemeClr val="tx1"/>
                </a:solidFill>
              </a:rPr>
              <a:t>PROFESSZIÓK JELENTŐSÉGE  A SPORTISKOLAI PROGRAMBAN</a:t>
            </a:r>
            <a:r>
              <a:rPr lang="hu-HU" sz="4300" b="1" dirty="0" smtClean="0"/>
              <a:t> </a:t>
            </a:r>
          </a:p>
          <a:p>
            <a:pPr algn="r"/>
            <a:endParaRPr lang="hu-HU" sz="2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 sz="2400" b="1" dirty="0" smtClean="0">
                <a:solidFill>
                  <a:schemeClr val="tx1"/>
                </a:solidFill>
              </a:rPr>
              <a:t>Budapest, 2015. március 10.</a:t>
            </a:r>
            <a:endParaRPr lang="hu-HU" sz="2400" b="1" dirty="0">
              <a:solidFill>
                <a:schemeClr val="tx1"/>
              </a:solidFill>
            </a:endParaRPr>
          </a:p>
        </p:txBody>
      </p:sp>
      <p:pic>
        <p:nvPicPr>
          <p:cNvPr id="5" name="Picture 2" descr="C:\Users\Lehmann László\Pictures\sportiskolai program logo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76672"/>
            <a:ext cx="194421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8897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0528" y="0"/>
            <a:ext cx="9144000" cy="6858000"/>
          </a:xfrm>
          <a:prstGeom prst="rect">
            <a:avLst/>
          </a:prstGeom>
        </p:spPr>
      </p:pic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699792" y="0"/>
            <a:ext cx="6444206" cy="6858000"/>
          </a:xfrm>
        </p:spPr>
        <p:txBody>
          <a:bodyPr>
            <a:normAutofit fontScale="92500"/>
          </a:bodyPr>
          <a:lstStyle/>
          <a:p>
            <a:pPr algn="l"/>
            <a:r>
              <a:rPr lang="hu-HU" sz="4300" b="1" dirty="0" smtClean="0">
                <a:solidFill>
                  <a:schemeClr val="tx1"/>
                </a:solidFill>
              </a:rPr>
              <a:t>Pedagógusi kompetenciák a portfólió tükrében</a:t>
            </a:r>
          </a:p>
          <a:p>
            <a:pPr algn="l"/>
            <a:endParaRPr lang="hu-HU" sz="2200" b="1" dirty="0">
              <a:solidFill>
                <a:schemeClr val="tx1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hu-HU" sz="3500" b="1" dirty="0" smtClean="0">
                <a:solidFill>
                  <a:schemeClr val="tx1"/>
                </a:solidFill>
              </a:rPr>
              <a:t>A </a:t>
            </a:r>
            <a:r>
              <a:rPr lang="hu-HU" sz="3500" b="1" dirty="0">
                <a:solidFill>
                  <a:schemeClr val="tx1"/>
                </a:solidFill>
              </a:rPr>
              <a:t>tanuló személyiségének fejlesztése, az egyéni bánásmód </a:t>
            </a:r>
            <a:r>
              <a:rPr lang="hu-HU" sz="3500" b="1" dirty="0" smtClean="0">
                <a:solidFill>
                  <a:schemeClr val="tx1"/>
                </a:solidFill>
              </a:rPr>
              <a:t>érvényesítése.</a:t>
            </a:r>
          </a:p>
          <a:p>
            <a:pPr marL="457200" indent="-457200" algn="l">
              <a:buFont typeface="+mj-lt"/>
              <a:buAutoNum type="arabicPeriod"/>
            </a:pPr>
            <a:r>
              <a:rPr lang="hu-HU" sz="3500" b="1" dirty="0" smtClean="0">
                <a:solidFill>
                  <a:schemeClr val="tx1"/>
                </a:solidFill>
              </a:rPr>
              <a:t>A </a:t>
            </a:r>
            <a:r>
              <a:rPr lang="hu-HU" sz="3500" b="1" dirty="0">
                <a:solidFill>
                  <a:schemeClr val="tx1"/>
                </a:solidFill>
              </a:rPr>
              <a:t>tanulói csoportok, közösségek alakulásának segítése, </a:t>
            </a:r>
            <a:r>
              <a:rPr lang="hu-HU" sz="3500" b="1" dirty="0" smtClean="0">
                <a:solidFill>
                  <a:schemeClr val="tx1"/>
                </a:solidFill>
              </a:rPr>
              <a:t>fejlesztése. Esélyteremtés</a:t>
            </a:r>
            <a:r>
              <a:rPr lang="hu-HU" sz="3500" b="1" dirty="0">
                <a:solidFill>
                  <a:schemeClr val="tx1"/>
                </a:solidFill>
              </a:rPr>
              <a:t>, nyitottság a különböző társadalmi-kulturális </a:t>
            </a:r>
            <a:r>
              <a:rPr lang="hu-HU" sz="3500" b="1" dirty="0" smtClean="0">
                <a:solidFill>
                  <a:schemeClr val="tx1"/>
                </a:solidFill>
              </a:rPr>
              <a:t>sokféleségre.</a:t>
            </a:r>
          </a:p>
          <a:p>
            <a:pPr marL="457200" indent="-457200" algn="l">
              <a:buFont typeface="+mj-lt"/>
              <a:buAutoNum type="arabicPeriod"/>
            </a:pPr>
            <a:r>
              <a:rPr lang="hu-HU" sz="3500" b="1" dirty="0" smtClean="0">
                <a:solidFill>
                  <a:schemeClr val="tx1"/>
                </a:solidFill>
              </a:rPr>
              <a:t>Szaktudományos</a:t>
            </a:r>
            <a:r>
              <a:rPr lang="hu-HU" sz="3500" b="1" dirty="0">
                <a:solidFill>
                  <a:schemeClr val="tx1"/>
                </a:solidFill>
              </a:rPr>
              <a:t>, szaktárgyi, </a:t>
            </a:r>
            <a:r>
              <a:rPr lang="hu-HU" sz="3500" b="1" dirty="0" smtClean="0">
                <a:solidFill>
                  <a:schemeClr val="tx1"/>
                </a:solidFill>
              </a:rPr>
              <a:t>szakmódszertani tudás.</a:t>
            </a:r>
          </a:p>
          <a:p>
            <a:endParaRPr lang="hu-HU" dirty="0" smtClean="0"/>
          </a:p>
          <a:p>
            <a:pPr algn="r"/>
            <a:endParaRPr lang="hu-HU" dirty="0" smtClean="0"/>
          </a:p>
          <a:p>
            <a:pPr algn="r"/>
            <a:endParaRPr lang="hu-HU" dirty="0"/>
          </a:p>
        </p:txBody>
      </p:sp>
      <p:pic>
        <p:nvPicPr>
          <p:cNvPr id="6" name="Picture 2" descr="C:\Users\Lehmann László\Pictures\sportiskolai program logo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7152"/>
            <a:ext cx="1655887" cy="90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1461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275856" y="0"/>
            <a:ext cx="5868144" cy="6858000"/>
          </a:xfrm>
        </p:spPr>
        <p:txBody>
          <a:bodyPr>
            <a:normAutofit fontScale="92500" lnSpcReduction="20000"/>
          </a:bodyPr>
          <a:lstStyle/>
          <a:p>
            <a:pPr algn="l"/>
            <a:endParaRPr lang="hu-HU" sz="2200" dirty="0" smtClean="0"/>
          </a:p>
          <a:p>
            <a:pPr marL="514350" indent="-514350" algn="l">
              <a:buFont typeface="+mj-lt"/>
              <a:buAutoNum type="arabicPeriod" startAt="4"/>
            </a:pPr>
            <a:r>
              <a:rPr lang="pt-BR" sz="3500" b="1" dirty="0">
                <a:solidFill>
                  <a:schemeClr val="tx1"/>
                </a:solidFill>
              </a:rPr>
              <a:t>A pedagógiai folyamat</a:t>
            </a:r>
            <a:r>
              <a:rPr lang="hu-HU" sz="3500" b="1" dirty="0">
                <a:solidFill>
                  <a:schemeClr val="tx1"/>
                </a:solidFill>
              </a:rPr>
              <a:t>ok</a:t>
            </a:r>
            <a:r>
              <a:rPr lang="pt-BR" sz="3500" b="1" dirty="0">
                <a:solidFill>
                  <a:schemeClr val="tx1"/>
                </a:solidFill>
              </a:rPr>
              <a:t> tervezése</a:t>
            </a:r>
            <a:r>
              <a:rPr lang="hu-HU" sz="3500" b="1" dirty="0">
                <a:solidFill>
                  <a:schemeClr val="tx1"/>
                </a:solidFill>
              </a:rPr>
              <a:t>. </a:t>
            </a:r>
            <a:endParaRPr lang="hu-HU" sz="3500" dirty="0"/>
          </a:p>
          <a:p>
            <a:pPr marL="514350" indent="-514350" algn="l">
              <a:buFont typeface="+mj-lt"/>
              <a:buAutoNum type="arabicPeriod" startAt="4"/>
            </a:pPr>
            <a:r>
              <a:rPr lang="hu-HU" sz="3500" b="1" dirty="0" smtClean="0">
                <a:solidFill>
                  <a:schemeClr val="tx1"/>
                </a:solidFill>
              </a:rPr>
              <a:t>A tanulás támogatása. </a:t>
            </a:r>
          </a:p>
          <a:p>
            <a:pPr marL="514350" indent="-514350" algn="l">
              <a:buFont typeface="+mj-lt"/>
              <a:buAutoNum type="arabicPeriod" startAt="4"/>
            </a:pPr>
            <a:r>
              <a:rPr lang="hu-HU" sz="3500" b="1" dirty="0" smtClean="0">
                <a:solidFill>
                  <a:schemeClr val="tx1"/>
                </a:solidFill>
              </a:rPr>
              <a:t>A pedagógiai folyamatok és a tanulók személyiségfejlődésének folyamatos értékelése. </a:t>
            </a:r>
          </a:p>
          <a:p>
            <a:pPr marL="514350" indent="-514350" algn="l">
              <a:buFont typeface="+mj-lt"/>
              <a:buAutoNum type="arabicPeriod" startAt="4"/>
            </a:pPr>
            <a:r>
              <a:rPr lang="hu-HU" sz="3500" b="1" dirty="0" smtClean="0">
                <a:solidFill>
                  <a:schemeClr val="tx1"/>
                </a:solidFill>
              </a:rPr>
              <a:t>Kommunikáció és szakmai együttműködés. </a:t>
            </a:r>
          </a:p>
          <a:p>
            <a:pPr marL="514350" indent="-514350" algn="l">
              <a:buFont typeface="+mj-lt"/>
              <a:buAutoNum type="arabicPeriod" startAt="4"/>
            </a:pPr>
            <a:r>
              <a:rPr lang="hu-HU" sz="3500" b="1" dirty="0" smtClean="0">
                <a:solidFill>
                  <a:schemeClr val="tx1"/>
                </a:solidFill>
              </a:rPr>
              <a:t>Elkötelezettség és felelősségvállalás a szakmai fejlődésért.</a:t>
            </a:r>
          </a:p>
          <a:p>
            <a:pPr algn="l"/>
            <a:endParaRPr lang="hu-HU" sz="3500" b="1" dirty="0" smtClean="0">
              <a:solidFill>
                <a:schemeClr val="tx1"/>
              </a:solidFill>
            </a:endParaRPr>
          </a:p>
          <a:p>
            <a:pPr marL="0" lvl="1" algn="l"/>
            <a:r>
              <a:rPr lang="hu-HU" sz="2400" b="1" i="1" dirty="0" smtClean="0">
                <a:solidFill>
                  <a:schemeClr val="tx1"/>
                </a:solidFill>
              </a:rPr>
              <a:t>(</a:t>
            </a:r>
            <a:r>
              <a:rPr lang="hu-HU" sz="2400" b="1" i="1" dirty="0" err="1" smtClean="0">
                <a:solidFill>
                  <a:schemeClr val="tx1"/>
                </a:solidFill>
              </a:rPr>
              <a:t>Kotschy</a:t>
            </a:r>
            <a:r>
              <a:rPr lang="hu-HU" sz="2400" b="1" i="1" dirty="0" smtClean="0">
                <a:solidFill>
                  <a:schemeClr val="tx1"/>
                </a:solidFill>
              </a:rPr>
              <a:t> </a:t>
            </a:r>
            <a:r>
              <a:rPr lang="hu-HU" sz="2400" b="1" i="1" dirty="0">
                <a:solidFill>
                  <a:schemeClr val="tx1"/>
                </a:solidFill>
              </a:rPr>
              <a:t>Beáta: </a:t>
            </a:r>
            <a:r>
              <a:rPr lang="pt-BR" sz="2400" b="1" i="1" dirty="0">
                <a:solidFill>
                  <a:schemeClr val="tx1"/>
                </a:solidFill>
              </a:rPr>
              <a:t>A portfólió szerepe a pedagógusok minősítési folyamatában</a:t>
            </a:r>
            <a:r>
              <a:rPr lang="hu-HU" sz="2400" b="1" i="1" dirty="0">
                <a:solidFill>
                  <a:schemeClr val="tx1"/>
                </a:solidFill>
              </a:rPr>
              <a:t>)</a:t>
            </a:r>
          </a:p>
          <a:p>
            <a:pPr algn="l"/>
            <a:endParaRPr lang="hu-HU" sz="2200" b="1" dirty="0" smtClean="0">
              <a:solidFill>
                <a:schemeClr val="tx1"/>
              </a:solidFill>
            </a:endParaRPr>
          </a:p>
          <a:p>
            <a:endParaRPr lang="hu-HU" sz="2200" b="1" dirty="0" smtClean="0">
              <a:solidFill>
                <a:schemeClr val="tx1"/>
              </a:solidFill>
            </a:endParaRPr>
          </a:p>
        </p:txBody>
      </p:sp>
      <p:pic>
        <p:nvPicPr>
          <p:cNvPr id="6" name="Picture 2" descr="C:\Users\Lehmann László\Pictures\sportiskolai program logo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869159"/>
            <a:ext cx="1655887" cy="90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1891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419872" y="0"/>
            <a:ext cx="5724128" cy="6858000"/>
          </a:xfrm>
        </p:spPr>
        <p:txBody>
          <a:bodyPr>
            <a:normAutofit fontScale="92500"/>
          </a:bodyPr>
          <a:lstStyle/>
          <a:p>
            <a:pPr marL="176213" lvl="1" algn="l">
              <a:spcBef>
                <a:spcPts val="0"/>
              </a:spcBef>
              <a:tabLst>
                <a:tab pos="809625" algn="l"/>
              </a:tabLst>
            </a:pPr>
            <a:r>
              <a:rPr lang="hu-HU" sz="4300" b="1" dirty="0" smtClean="0">
                <a:solidFill>
                  <a:schemeClr val="tx1"/>
                </a:solidFill>
              </a:rPr>
              <a:t>Az egyes kompetenciák elemzési szempontjai</a:t>
            </a:r>
          </a:p>
          <a:p>
            <a:pPr marL="176213" lvl="1" algn="l">
              <a:spcBef>
                <a:spcPts val="0"/>
              </a:spcBef>
              <a:tabLst>
                <a:tab pos="809625" algn="l"/>
              </a:tabLst>
            </a:pPr>
            <a:endParaRPr lang="hu-HU" sz="2200" b="1" dirty="0" smtClean="0">
              <a:solidFill>
                <a:schemeClr val="tx1"/>
              </a:solidFill>
            </a:endParaRPr>
          </a:p>
          <a:p>
            <a:pPr marL="360363" lvl="1" indent="-184150" algn="l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809625" algn="l"/>
              </a:tabLst>
            </a:pPr>
            <a:r>
              <a:rPr lang="hu-HU" sz="3500" b="1" dirty="0" smtClean="0">
                <a:solidFill>
                  <a:schemeClr val="tx1"/>
                </a:solidFill>
              </a:rPr>
              <a:t>Szakmai ismeretek</a:t>
            </a:r>
          </a:p>
          <a:p>
            <a:pPr marL="360363" lvl="1" indent="-184150" algn="l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809625" algn="l"/>
              </a:tabLst>
            </a:pPr>
            <a:r>
              <a:rPr lang="hu-HU" sz="3500" b="1" dirty="0" smtClean="0">
                <a:solidFill>
                  <a:schemeClr val="tx1"/>
                </a:solidFill>
              </a:rPr>
              <a:t>Képességek</a:t>
            </a:r>
          </a:p>
          <a:p>
            <a:pPr marL="360363" lvl="1" indent="-184150" algn="l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809625" algn="l"/>
              </a:tabLst>
            </a:pPr>
            <a:r>
              <a:rPr lang="hu-HU" sz="3500" b="1" dirty="0" smtClean="0">
                <a:solidFill>
                  <a:schemeClr val="tx1"/>
                </a:solidFill>
              </a:rPr>
              <a:t>Attitűdök</a:t>
            </a:r>
          </a:p>
          <a:p>
            <a:pPr marL="176213" lvl="1" algn="l">
              <a:spcBef>
                <a:spcPts val="0"/>
              </a:spcBef>
              <a:tabLst>
                <a:tab pos="809625" algn="l"/>
              </a:tabLst>
            </a:pPr>
            <a:endParaRPr lang="hu-HU" sz="2200" b="1" dirty="0" smtClean="0">
              <a:solidFill>
                <a:schemeClr val="tx1"/>
              </a:solidFill>
            </a:endParaRPr>
          </a:p>
          <a:p>
            <a:pPr marL="176213" lvl="1" algn="l">
              <a:spcBef>
                <a:spcPts val="0"/>
              </a:spcBef>
              <a:tabLst>
                <a:tab pos="809625" algn="l"/>
              </a:tabLst>
            </a:pPr>
            <a:r>
              <a:rPr lang="hu-HU" sz="3500" b="1" dirty="0" smtClean="0">
                <a:solidFill>
                  <a:schemeClr val="tx1"/>
                </a:solidFill>
              </a:rPr>
              <a:t>… és újra elérkeztünk a kiindulópontunkhoz, a Zsolnai József és kutatócsoportja által megfogalmazott pedagógusi (tanári) </a:t>
            </a:r>
            <a:r>
              <a:rPr lang="hu-HU" sz="3500" b="1" dirty="0" err="1" smtClean="0">
                <a:solidFill>
                  <a:schemeClr val="tx1"/>
                </a:solidFill>
              </a:rPr>
              <a:t>professziogramokhoz</a:t>
            </a:r>
            <a:r>
              <a:rPr lang="hu-HU" sz="3500" b="1" dirty="0" smtClean="0">
                <a:solidFill>
                  <a:schemeClr val="tx1"/>
                </a:solidFill>
              </a:rPr>
              <a:t>. </a:t>
            </a:r>
          </a:p>
          <a:p>
            <a:pPr marL="176213" lvl="1" algn="l">
              <a:spcBef>
                <a:spcPts val="0"/>
              </a:spcBef>
              <a:tabLst>
                <a:tab pos="809625" algn="l"/>
              </a:tabLst>
            </a:pPr>
            <a:endParaRPr lang="hu-HU" sz="2200" b="1" dirty="0" smtClean="0">
              <a:solidFill>
                <a:schemeClr val="tx1"/>
              </a:solidFill>
            </a:endParaRPr>
          </a:p>
          <a:p>
            <a:pPr marL="176213" lvl="1" algn="l">
              <a:spcBef>
                <a:spcPts val="0"/>
              </a:spcBef>
              <a:tabLst>
                <a:tab pos="809625" algn="l"/>
              </a:tabLst>
            </a:pPr>
            <a:r>
              <a:rPr lang="hu-HU" sz="2200" b="1" i="1" dirty="0" smtClean="0">
                <a:solidFill>
                  <a:schemeClr val="tx1"/>
                </a:solidFill>
              </a:rPr>
              <a:t>(</a:t>
            </a:r>
            <a:r>
              <a:rPr lang="hu-HU" sz="2000" b="1" i="1" dirty="0" err="1">
                <a:solidFill>
                  <a:schemeClr val="tx1"/>
                </a:solidFill>
              </a:rPr>
              <a:t>Kotschy</a:t>
            </a:r>
            <a:r>
              <a:rPr lang="hu-HU" sz="2000" b="1" i="1" dirty="0">
                <a:solidFill>
                  <a:schemeClr val="tx1"/>
                </a:solidFill>
              </a:rPr>
              <a:t> Beáta: </a:t>
            </a:r>
            <a:r>
              <a:rPr lang="pt-BR" sz="2000" b="1" i="1" dirty="0">
                <a:solidFill>
                  <a:schemeClr val="tx1"/>
                </a:solidFill>
              </a:rPr>
              <a:t>A portfólió szerepe a pedagógusok minősítési folyamatában</a:t>
            </a:r>
            <a:r>
              <a:rPr lang="hu-HU" sz="2000" b="1" i="1" dirty="0">
                <a:solidFill>
                  <a:schemeClr val="tx1"/>
                </a:solidFill>
              </a:rPr>
              <a:t>)</a:t>
            </a:r>
          </a:p>
          <a:p>
            <a:pPr marL="176213" lvl="1" algn="l">
              <a:spcBef>
                <a:spcPts val="0"/>
              </a:spcBef>
              <a:tabLst>
                <a:tab pos="809625" algn="l"/>
              </a:tabLst>
            </a:pPr>
            <a:endParaRPr lang="hu-HU" sz="2200" b="1" dirty="0">
              <a:solidFill>
                <a:schemeClr val="tx1"/>
              </a:solidFill>
            </a:endParaRPr>
          </a:p>
          <a:p>
            <a:pPr marL="360363" lvl="1" indent="-184150" algn="l">
              <a:buFont typeface="Arial" panose="020B0604020202020204" pitchFamily="34" charset="0"/>
              <a:buChar char="•"/>
              <a:tabLst>
                <a:tab pos="809625" algn="l"/>
              </a:tabLst>
            </a:pPr>
            <a:endParaRPr lang="hu-HU" sz="3200" b="1" dirty="0" smtClean="0">
              <a:solidFill>
                <a:schemeClr val="tx1"/>
              </a:solidFill>
            </a:endParaRPr>
          </a:p>
          <a:p>
            <a:pPr marL="360363" lvl="1" indent="-184150" algn="just"/>
            <a:endParaRPr lang="hu-HU" sz="3200" b="1" dirty="0" smtClean="0">
              <a:solidFill>
                <a:schemeClr val="tx1"/>
              </a:solidFill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hu-HU" dirty="0" smtClean="0">
              <a:solidFill>
                <a:schemeClr val="tx1"/>
              </a:solidFill>
            </a:endParaRPr>
          </a:p>
        </p:txBody>
      </p:sp>
      <p:pic>
        <p:nvPicPr>
          <p:cNvPr id="5" name="Picture 2" descr="C:\Users\Lehmann László\Pictures\sportiskolai program logo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97152"/>
            <a:ext cx="1655887" cy="90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7790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2" descr="C:\Users\Lehmann László\Pictures\sportiskolai program logo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69160"/>
            <a:ext cx="1655887" cy="90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3203848" y="0"/>
            <a:ext cx="5940152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4000" b="1" dirty="0" smtClean="0"/>
              <a:t>A pedagógusi professzió és a Sportiskolai program</a:t>
            </a:r>
          </a:p>
          <a:p>
            <a:endParaRPr lang="hu-HU" sz="800" b="1" dirty="0" smtClean="0"/>
          </a:p>
          <a:p>
            <a:r>
              <a:rPr lang="hu-HU" sz="3000" b="1" dirty="0" smtClean="0"/>
              <a:t>Kell-e újraértelmezni az egyes pedagógusi szerepeket a köznevelési típusú sportiskolákban?</a:t>
            </a:r>
          </a:p>
          <a:p>
            <a:r>
              <a:rPr lang="hu-HU" sz="3000" b="1" dirty="0" smtClean="0"/>
              <a:t>A </a:t>
            </a:r>
            <a:r>
              <a:rPr lang="hu-HU" sz="3000" b="1" u="sng" dirty="0" smtClean="0"/>
              <a:t>Sportiskolai program főcélja</a:t>
            </a:r>
            <a:r>
              <a:rPr lang="hu-HU" sz="3000" b="1" dirty="0" smtClean="0"/>
              <a:t>: a tudatos sportolóvá, sportemberré nevelés.</a:t>
            </a:r>
          </a:p>
          <a:p>
            <a:r>
              <a:rPr lang="hu-HU" sz="3000" b="1" dirty="0" smtClean="0"/>
              <a:t>A </a:t>
            </a:r>
            <a:r>
              <a:rPr lang="hu-HU" sz="3000" b="1" u="sng" dirty="0" smtClean="0"/>
              <a:t>sportiskolák főfeladata</a:t>
            </a:r>
            <a:r>
              <a:rPr lang="hu-HU" sz="3000" b="1" dirty="0" smtClean="0"/>
              <a:t>: összehangolni a tankötelezettségből fakadó követelményeket és a sportkarrier építésének lehetőségét a sportoló tanuló érdekében. </a:t>
            </a:r>
          </a:p>
          <a:p>
            <a:endParaRPr lang="hu-HU" sz="800" b="1" dirty="0"/>
          </a:p>
          <a:p>
            <a:r>
              <a:rPr lang="hu-HU" sz="2000" b="1" i="1" dirty="0" smtClean="0"/>
              <a:t>(Sportiskolai kerettanterv)</a:t>
            </a:r>
            <a:endParaRPr lang="hu-HU" sz="2000" i="1" dirty="0"/>
          </a:p>
        </p:txBody>
      </p:sp>
    </p:spTree>
    <p:extLst>
      <p:ext uri="{BB962C8B-B14F-4D97-AF65-F5344CB8AC3E}">
        <p14:creationId xmlns:p14="http://schemas.microsoft.com/office/powerpoint/2010/main" xmlns="" val="145594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228"/>
            <a:ext cx="9203535" cy="6858000"/>
          </a:xfrm>
          <a:prstGeom prst="rect">
            <a:avLst/>
          </a:prstGeom>
        </p:spPr>
      </p:pic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" y="0"/>
            <a:ext cx="9203534" cy="6874228"/>
          </a:xfrm>
        </p:spPr>
        <p:txBody>
          <a:bodyPr/>
          <a:lstStyle/>
          <a:p>
            <a:endParaRPr lang="hu-HU" dirty="0" smtClean="0"/>
          </a:p>
          <a:p>
            <a:endParaRPr lang="hu-HU" dirty="0" smtClean="0"/>
          </a:p>
          <a:p>
            <a:endParaRPr lang="hu-HU" sz="4000" b="1" dirty="0" smtClean="0">
              <a:solidFill>
                <a:schemeClr val="tx1"/>
              </a:solidFill>
            </a:endParaRPr>
          </a:p>
          <a:p>
            <a:endParaRPr lang="hu-HU" sz="4000" b="1" dirty="0">
              <a:solidFill>
                <a:schemeClr val="tx1"/>
              </a:solidFill>
            </a:endParaRPr>
          </a:p>
          <a:p>
            <a:endParaRPr lang="hu-HU" sz="4000" b="1" dirty="0" smtClean="0">
              <a:solidFill>
                <a:schemeClr val="tx1"/>
              </a:solidFill>
            </a:endParaRPr>
          </a:p>
          <a:p>
            <a:endParaRPr lang="hu-HU" sz="4400" b="1" dirty="0">
              <a:solidFill>
                <a:schemeClr val="tx1"/>
              </a:solidFill>
            </a:endParaRPr>
          </a:p>
          <a:p>
            <a:r>
              <a:rPr lang="hu-H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endParaRPr lang="hu-H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C:\Users\Lehmann László\Pictures\sportiskolai program logo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5342" y="29164"/>
            <a:ext cx="1728192" cy="102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74512264"/>
              </p:ext>
            </p:extLst>
          </p:nvPr>
        </p:nvGraphicFramePr>
        <p:xfrm>
          <a:off x="1" y="1642500"/>
          <a:ext cx="9175339" cy="4680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27783"/>
                <a:gridCol w="1512168"/>
                <a:gridCol w="1800200"/>
                <a:gridCol w="1872208"/>
                <a:gridCol w="1362980"/>
              </a:tblGrid>
              <a:tr h="3600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 smtClean="0">
                          <a:effectLst/>
                        </a:rPr>
                        <a:t>PROFESSZIONALIZÁCIÓ KÖVETELMÉNY-CSOPORTJAI</a:t>
                      </a:r>
                      <a:endParaRPr lang="hu-H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 smtClean="0">
                          <a:effectLst/>
                        </a:rPr>
                        <a:t>SPORTISKOLA </a:t>
                      </a:r>
                      <a:r>
                        <a:rPr lang="hu-HU" sz="2000" dirty="0">
                          <a:effectLst/>
                        </a:rPr>
                        <a:t>FUNKCIÓI</a:t>
                      </a:r>
                      <a:endParaRPr lang="hu-H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72000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 smtClean="0">
                          <a:solidFill>
                            <a:schemeClr val="bg1"/>
                          </a:solidFill>
                          <a:effectLst/>
                        </a:rPr>
                        <a:t>Szocializáció</a:t>
                      </a:r>
                      <a:endParaRPr lang="hu-HU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 err="1" smtClean="0">
                          <a:solidFill>
                            <a:schemeClr val="bg1"/>
                          </a:solidFill>
                          <a:effectLst/>
                        </a:rPr>
                        <a:t>Perszonalizáció</a:t>
                      </a:r>
                      <a:endParaRPr lang="hu-HU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 smtClean="0">
                          <a:solidFill>
                            <a:schemeClr val="bg1"/>
                          </a:solidFill>
                          <a:effectLst/>
                        </a:rPr>
                        <a:t>Tudásközvetítés (közismereti) 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solidFill>
                            <a:schemeClr val="bg1"/>
                          </a:solidFill>
                          <a:effectLst/>
                        </a:rPr>
                        <a:t>Sportági </a:t>
                      </a:r>
                      <a:r>
                        <a:rPr lang="hu-HU" sz="2000" b="1" dirty="0" smtClean="0">
                          <a:solidFill>
                            <a:schemeClr val="bg1"/>
                          </a:solidFill>
                          <a:effectLst/>
                        </a:rPr>
                        <a:t>képzés</a:t>
                      </a:r>
                      <a:endParaRPr lang="hu-HU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 smtClean="0">
                          <a:effectLst/>
                        </a:rPr>
                        <a:t>A pedagógus tudástípusai</a:t>
                      </a:r>
                      <a:endParaRPr lang="hu-H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 smtClean="0"/>
                        <a:t>?</a:t>
                      </a:r>
                      <a:endParaRPr lang="hu-HU" sz="2000" b="1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smtClean="0"/>
                        <a:t>?</a:t>
                      </a:r>
                      <a:endParaRPr lang="hu-HU" sz="2000" b="1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smtClean="0"/>
                        <a:t>?</a:t>
                      </a:r>
                      <a:endParaRPr lang="hu-HU" sz="2000" b="1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 smtClean="0"/>
                        <a:t>?</a:t>
                      </a:r>
                      <a:endParaRPr lang="hu-HU" sz="2000" b="1" dirty="0"/>
                    </a:p>
                  </a:txBody>
                  <a:tcPr marL="68580" marR="68580" marT="0" marB="0" anchor="ctr"/>
                </a:tc>
              </a:tr>
              <a:tr h="72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 smtClean="0">
                          <a:effectLst/>
                        </a:rPr>
                        <a:t>Pedagógusképességek</a:t>
                      </a:r>
                      <a:endParaRPr lang="hu-H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 smtClean="0"/>
                        <a:t>?</a:t>
                      </a:r>
                      <a:endParaRPr lang="hu-HU" sz="2000" b="1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 smtClean="0"/>
                        <a:t>?</a:t>
                      </a:r>
                      <a:endParaRPr lang="hu-HU" sz="2000" b="1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smtClean="0"/>
                        <a:t>?</a:t>
                      </a:r>
                      <a:endParaRPr lang="hu-HU" sz="2000" b="1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 smtClean="0"/>
                        <a:t>?</a:t>
                      </a:r>
                      <a:endParaRPr lang="hu-HU" sz="2000" b="1" dirty="0"/>
                    </a:p>
                  </a:txBody>
                  <a:tcPr marL="68580" marR="68580" marT="0" marB="0" anchor="ctr"/>
                </a:tc>
              </a:tr>
              <a:tr h="72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 smtClean="0">
                          <a:effectLst/>
                        </a:rPr>
                        <a:t>A pedagógus attitűdje</a:t>
                      </a:r>
                      <a:endParaRPr lang="hu-H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 smtClean="0"/>
                        <a:t>?</a:t>
                      </a:r>
                      <a:endParaRPr lang="hu-HU" sz="2000" b="1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 smtClean="0"/>
                        <a:t>?</a:t>
                      </a:r>
                      <a:endParaRPr lang="hu-HU" sz="2000" b="1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smtClean="0"/>
                        <a:t>?</a:t>
                      </a:r>
                      <a:endParaRPr lang="hu-HU" sz="2000" b="1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smtClean="0"/>
                        <a:t>?</a:t>
                      </a:r>
                      <a:endParaRPr lang="hu-HU" sz="2000" b="1" dirty="0"/>
                    </a:p>
                  </a:txBody>
                  <a:tcPr marL="68580" marR="68580" marT="0" marB="0" anchor="ctr"/>
                </a:tc>
              </a:tr>
              <a:tr h="72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 smtClean="0">
                          <a:effectLst/>
                        </a:rPr>
                        <a:t>A pedagógus nevelési stílusa </a:t>
                      </a:r>
                      <a:r>
                        <a:rPr lang="hu-HU" sz="2000" b="1" dirty="0">
                          <a:effectLst/>
                        </a:rPr>
                        <a:t>(</a:t>
                      </a:r>
                      <a:r>
                        <a:rPr lang="hu-HU" sz="2000" b="1" dirty="0" smtClean="0">
                          <a:effectLst/>
                        </a:rPr>
                        <a:t>magatartása)</a:t>
                      </a:r>
                      <a:endParaRPr lang="hu-H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 smtClean="0"/>
                        <a:t>?</a:t>
                      </a:r>
                      <a:endParaRPr lang="hu-HU" sz="2000" b="1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 smtClean="0"/>
                        <a:t>?</a:t>
                      </a:r>
                      <a:endParaRPr lang="hu-HU" sz="2000" b="1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 smtClean="0"/>
                        <a:t>?</a:t>
                      </a:r>
                      <a:endParaRPr lang="hu-HU" sz="2000" b="1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smtClean="0"/>
                        <a:t>?</a:t>
                      </a:r>
                      <a:endParaRPr lang="hu-HU" sz="2000" b="1" dirty="0"/>
                    </a:p>
                  </a:txBody>
                  <a:tcPr marL="68580" marR="68580" marT="0" marB="0" anchor="ctr"/>
                </a:tc>
              </a:tr>
              <a:tr h="72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 smtClean="0">
                          <a:effectLst/>
                        </a:rPr>
                        <a:t>A pedagógus önreflexiója</a:t>
                      </a:r>
                      <a:endParaRPr lang="hu-H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smtClean="0"/>
                        <a:t>?</a:t>
                      </a:r>
                      <a:endParaRPr lang="hu-HU" sz="2000" b="1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smtClean="0"/>
                        <a:t>?</a:t>
                      </a:r>
                      <a:endParaRPr lang="hu-HU" sz="2000" b="1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 smtClean="0"/>
                        <a:t>?</a:t>
                      </a:r>
                      <a:endParaRPr lang="hu-HU" sz="2000" b="1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 smtClean="0"/>
                        <a:t>?</a:t>
                      </a:r>
                      <a:endParaRPr lang="hu-HU" sz="2000" b="1" dirty="0"/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Téglalap 6"/>
          <p:cNvSpPr/>
          <p:nvPr/>
        </p:nvSpPr>
        <p:spPr>
          <a:xfrm>
            <a:off x="1231437" y="188640"/>
            <a:ext cx="79439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4000" b="1" dirty="0"/>
              <a:t>Pedagógusi </a:t>
            </a:r>
            <a:r>
              <a:rPr lang="hu-HU" sz="4000" b="1" dirty="0" err="1"/>
              <a:t>professziomátrix</a:t>
            </a:r>
            <a:r>
              <a:rPr lang="hu-HU" sz="4000" b="1" dirty="0"/>
              <a:t> </a:t>
            </a:r>
            <a:endParaRPr lang="hu-HU" sz="4000" b="1" dirty="0" smtClean="0"/>
          </a:p>
          <a:p>
            <a:r>
              <a:rPr lang="hu-HU" sz="4000" b="1" dirty="0" smtClean="0"/>
              <a:t>a köznevelési típusú sportiskolákban </a:t>
            </a:r>
            <a:endParaRPr lang="hu-HU" sz="4000" b="1" dirty="0"/>
          </a:p>
        </p:txBody>
      </p:sp>
    </p:spTree>
    <p:extLst>
      <p:ext uri="{BB962C8B-B14F-4D97-AF65-F5344CB8AC3E}">
        <p14:creationId xmlns:p14="http://schemas.microsoft.com/office/powerpoint/2010/main" xmlns="" val="390888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843808" y="8720"/>
            <a:ext cx="6300192" cy="6849279"/>
          </a:xfrm>
        </p:spPr>
        <p:txBody>
          <a:bodyPr>
            <a:normAutofit fontScale="85000" lnSpcReduction="20000"/>
          </a:bodyPr>
          <a:lstStyle/>
          <a:p>
            <a:pPr algn="l">
              <a:spcBef>
                <a:spcPts val="0"/>
              </a:spcBef>
            </a:pPr>
            <a:r>
              <a:rPr lang="hu-HU" sz="4700" b="1" dirty="0" smtClean="0">
                <a:solidFill>
                  <a:schemeClr val="tx1"/>
                </a:solidFill>
              </a:rPr>
              <a:t>A </a:t>
            </a:r>
            <a:r>
              <a:rPr lang="hu-HU" sz="4700" b="1" dirty="0" err="1" smtClean="0">
                <a:solidFill>
                  <a:schemeClr val="tx1"/>
                </a:solidFill>
              </a:rPr>
              <a:t>professzionalizáció</a:t>
            </a:r>
            <a:r>
              <a:rPr lang="hu-HU" sz="4700" b="1" dirty="0" smtClean="0">
                <a:solidFill>
                  <a:schemeClr val="tx1"/>
                </a:solidFill>
              </a:rPr>
              <a:t> követelménycsoportjai</a:t>
            </a:r>
          </a:p>
          <a:p>
            <a:pPr algn="l">
              <a:spcBef>
                <a:spcPts val="0"/>
              </a:spcBef>
            </a:pPr>
            <a:endParaRPr lang="hu-HU" sz="2400" b="1" dirty="0">
              <a:solidFill>
                <a:schemeClr val="tx1"/>
              </a:solidFill>
            </a:endParaRPr>
          </a:p>
          <a:p>
            <a:pPr marL="571500" indent="-5715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3800" b="1" dirty="0" smtClean="0">
                <a:solidFill>
                  <a:schemeClr val="tx1"/>
                </a:solidFill>
              </a:rPr>
              <a:t>A pedagógus tudástípusai</a:t>
            </a:r>
          </a:p>
          <a:p>
            <a:pPr marL="571500" indent="-5715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3800" b="1" dirty="0" smtClean="0">
                <a:solidFill>
                  <a:schemeClr val="tx1"/>
                </a:solidFill>
              </a:rPr>
              <a:t>A pedagógus képességei</a:t>
            </a:r>
          </a:p>
          <a:p>
            <a:pPr marL="571500" indent="-5715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3800" b="1" dirty="0" smtClean="0">
                <a:solidFill>
                  <a:schemeClr val="tx1"/>
                </a:solidFill>
              </a:rPr>
              <a:t>A pedagógus attitűdje</a:t>
            </a:r>
          </a:p>
          <a:p>
            <a:pPr marL="571500" indent="-5715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3800" b="1" dirty="0" smtClean="0">
                <a:solidFill>
                  <a:schemeClr val="tx1"/>
                </a:solidFill>
              </a:rPr>
              <a:t>A pedagógus nevelési stílusa (magatartása)</a:t>
            </a:r>
          </a:p>
          <a:p>
            <a:pPr marL="571500" indent="-5715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3800" b="1" dirty="0" smtClean="0">
                <a:solidFill>
                  <a:schemeClr val="tx1"/>
                </a:solidFill>
              </a:rPr>
              <a:t>A pedagógus önreflexiója </a:t>
            </a:r>
          </a:p>
          <a:p>
            <a:pPr algn="l">
              <a:spcBef>
                <a:spcPts val="0"/>
              </a:spcBef>
            </a:pPr>
            <a:endParaRPr lang="hu-HU" sz="2400" b="1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hu-HU" sz="2400" b="1" i="1" dirty="0">
                <a:solidFill>
                  <a:schemeClr val="tx1"/>
                </a:solidFill>
              </a:rPr>
              <a:t>(Zsolnai József: </a:t>
            </a:r>
            <a:r>
              <a:rPr lang="hu-HU" sz="2400" b="1" i="1" dirty="0" smtClean="0">
                <a:solidFill>
                  <a:schemeClr val="tx1"/>
                </a:solidFill>
              </a:rPr>
              <a:t>Az értékközvetítő és képességfejlesztő pedagógia)</a:t>
            </a:r>
          </a:p>
          <a:p>
            <a:pPr algn="l">
              <a:spcBef>
                <a:spcPts val="0"/>
              </a:spcBef>
            </a:pPr>
            <a:r>
              <a:rPr lang="hu-HU" sz="2400" b="1" i="1" dirty="0" smtClean="0">
                <a:solidFill>
                  <a:schemeClr val="tx1"/>
                </a:solidFill>
              </a:rPr>
              <a:t>(Zsolnai József - Kocsis Mihály: Kritika és koncepció)</a:t>
            </a:r>
          </a:p>
          <a:p>
            <a:pPr algn="l">
              <a:spcBef>
                <a:spcPts val="0"/>
              </a:spcBef>
            </a:pPr>
            <a:r>
              <a:rPr lang="hu-HU" sz="2400" b="1" i="1" dirty="0" smtClean="0">
                <a:solidFill>
                  <a:schemeClr val="tx1"/>
                </a:solidFill>
              </a:rPr>
              <a:t>(Zsolnai József: Bevezetés a pedagógiai gondolkodásba)</a:t>
            </a:r>
          </a:p>
          <a:p>
            <a:pPr algn="l">
              <a:spcBef>
                <a:spcPts val="0"/>
              </a:spcBef>
            </a:pPr>
            <a:r>
              <a:rPr lang="hu-HU" sz="2400" b="1" i="1" dirty="0" smtClean="0">
                <a:solidFill>
                  <a:schemeClr val="tx1"/>
                </a:solidFill>
              </a:rPr>
              <a:t>(Zsolnai József: A pedagógia új rendszere címszavakban)</a:t>
            </a:r>
            <a:endParaRPr lang="hu-HU" sz="2400" b="1" i="1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hu-HU" sz="2400" b="1" i="1" dirty="0" smtClean="0">
                <a:solidFill>
                  <a:schemeClr val="tx1"/>
                </a:solidFill>
              </a:rPr>
              <a:t>(Lehmann László: Az új típusú sportiskola bemutatása)</a:t>
            </a:r>
          </a:p>
          <a:p>
            <a:pPr algn="l">
              <a:spcBef>
                <a:spcPts val="0"/>
              </a:spcBef>
            </a:pPr>
            <a:r>
              <a:rPr lang="hu-HU" sz="2400" b="1" i="1" dirty="0" smtClean="0">
                <a:solidFill>
                  <a:schemeClr val="tx1"/>
                </a:solidFill>
              </a:rPr>
              <a:t>(Lehmann László: A sportiskolai rendszer, a sportiskolai típusok és formációk meghatározása és viszonyrendszere, a sportiskolák jogi és tartalmi szabályozása) </a:t>
            </a:r>
          </a:p>
          <a:p>
            <a:pPr algn="l">
              <a:spcBef>
                <a:spcPts val="0"/>
              </a:spcBef>
            </a:pPr>
            <a:r>
              <a:rPr lang="hu-HU" sz="2400" b="1" i="1" dirty="0" smtClean="0">
                <a:solidFill>
                  <a:schemeClr val="tx1"/>
                </a:solidFill>
              </a:rPr>
              <a:t>(Lehmann László: A sportiskolák szabályozási rendszere és fejlesztési irányai)  </a:t>
            </a:r>
          </a:p>
          <a:p>
            <a:endParaRPr lang="hu-HU" sz="4000" b="1" dirty="0" smtClean="0">
              <a:solidFill>
                <a:schemeClr val="tx1"/>
              </a:solidFill>
            </a:endParaRPr>
          </a:p>
        </p:txBody>
      </p:sp>
      <p:pic>
        <p:nvPicPr>
          <p:cNvPr id="5" name="Picture 2" descr="C:\Users\Lehmann László\Pictures\sportiskolai program logo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97152"/>
            <a:ext cx="1655887" cy="90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3477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347864" y="332656"/>
            <a:ext cx="4752528" cy="6525344"/>
          </a:xfrm>
        </p:spPr>
        <p:txBody>
          <a:bodyPr>
            <a:noAutofit/>
          </a:bodyPr>
          <a:lstStyle/>
          <a:p>
            <a:endParaRPr lang="hu-HU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sz="4000" b="1" dirty="0" smtClean="0">
              <a:solidFill>
                <a:schemeClr val="tx1"/>
              </a:solidFill>
            </a:endParaRPr>
          </a:p>
          <a:p>
            <a:endParaRPr lang="hu-H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5" name="Picture 2" descr="C:\Users\Lehmann László\Pictures\sportiskolai program logo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69160"/>
            <a:ext cx="1655887" cy="90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>
          <a:xfrm>
            <a:off x="2915816" y="0"/>
            <a:ext cx="6228184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4000" b="1" dirty="0"/>
              <a:t>A </a:t>
            </a:r>
            <a:r>
              <a:rPr lang="hu-HU" sz="4000" b="1" dirty="0" smtClean="0"/>
              <a:t>pedagógiai tudás fogalma</a:t>
            </a:r>
          </a:p>
          <a:p>
            <a:endParaRPr lang="hu-HU" sz="2000" b="1" dirty="0" smtClean="0"/>
          </a:p>
          <a:p>
            <a:r>
              <a:rPr lang="hu-HU" sz="3000" b="1" dirty="0" smtClean="0"/>
              <a:t>A </a:t>
            </a:r>
            <a:r>
              <a:rPr lang="hu-HU" sz="3000" b="1" dirty="0"/>
              <a:t>tudás a megismerés, a tanulás, illetve a tapasztalás folyamatának a végeredménye</a:t>
            </a:r>
            <a:r>
              <a:rPr lang="hu-HU" sz="3000" b="1" dirty="0" smtClean="0"/>
              <a:t>. </a:t>
            </a:r>
            <a:r>
              <a:rPr lang="hu-HU" sz="3000" b="1" u="sng" dirty="0"/>
              <a:t>Tárgya</a:t>
            </a:r>
            <a:r>
              <a:rPr lang="hu-HU" sz="3000" b="1" dirty="0"/>
              <a:t> a való világ és benne az ember önmaga. </a:t>
            </a:r>
            <a:r>
              <a:rPr lang="hu-HU" sz="3000" b="1" u="sng" dirty="0"/>
              <a:t>Alanya</a:t>
            </a:r>
            <a:r>
              <a:rPr lang="hu-HU" sz="3000" b="1" dirty="0"/>
              <a:t> az emberi szubjektum, amely leképező apparátusával leképezi a való világot</a:t>
            </a:r>
            <a:r>
              <a:rPr lang="hu-HU" sz="3000" b="1" dirty="0" smtClean="0"/>
              <a:t>. </a:t>
            </a:r>
            <a:r>
              <a:rPr lang="hu-HU" sz="3000" b="1" dirty="0"/>
              <a:t>A tudás összefoglalása a tudomány. A tudás a vélekedéssel ellentétben bizonyítható, szükségszerű ismeret, amelyet a logika törvényei </a:t>
            </a:r>
            <a:r>
              <a:rPr lang="hu-HU" sz="3000" b="1" dirty="0" smtClean="0"/>
              <a:t>garantálnak. </a:t>
            </a:r>
            <a:r>
              <a:rPr lang="hu-HU" sz="2800" b="1" dirty="0"/>
              <a:t/>
            </a:r>
            <a:br>
              <a:rPr lang="hu-HU" sz="2800" b="1" dirty="0"/>
            </a:br>
            <a:endParaRPr lang="hu-HU" sz="2000" b="1" dirty="0" smtClean="0"/>
          </a:p>
          <a:p>
            <a:r>
              <a:rPr lang="hu-HU" sz="2000" b="1" i="1" dirty="0" smtClean="0"/>
              <a:t>(Magyar Nagylexikon és Pedagógiai Lexikon)</a:t>
            </a:r>
            <a:endParaRPr lang="hu-HU" sz="2000" b="1" i="1" dirty="0"/>
          </a:p>
        </p:txBody>
      </p:sp>
    </p:spTree>
    <p:extLst>
      <p:ext uri="{BB962C8B-B14F-4D97-AF65-F5344CB8AC3E}">
        <p14:creationId xmlns:p14="http://schemas.microsoft.com/office/powerpoint/2010/main" xmlns="" val="252681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0528" y="0"/>
            <a:ext cx="9324528" cy="6858000"/>
          </a:xfrm>
          <a:prstGeom prst="rect">
            <a:avLst/>
          </a:prstGeom>
        </p:spPr>
      </p:pic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843808" y="0"/>
            <a:ext cx="6300192" cy="7245424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hu-HU" sz="5700" b="1" dirty="0" smtClean="0">
                <a:solidFill>
                  <a:schemeClr val="tx1"/>
                </a:solidFill>
              </a:rPr>
              <a:t>A pedagógus tudástípusai</a:t>
            </a:r>
            <a:endParaRPr lang="hu-HU" sz="5700" b="1" dirty="0">
              <a:solidFill>
                <a:schemeClr val="tx1"/>
              </a:solidFill>
            </a:endParaRPr>
          </a:p>
          <a:p>
            <a:pPr algn="l"/>
            <a:endParaRPr lang="hu-HU" altLang="hu-HU" sz="1400" b="1" dirty="0" smtClean="0">
              <a:solidFill>
                <a:schemeClr val="tx1"/>
              </a:solidFill>
            </a:endParaRPr>
          </a:p>
          <a:p>
            <a:pPr algn="l"/>
            <a:r>
              <a:rPr lang="hu-HU" altLang="hu-HU" sz="4300" b="1" u="sng" dirty="0" err="1" smtClean="0">
                <a:solidFill>
                  <a:schemeClr val="tx1"/>
                </a:solidFill>
              </a:rPr>
              <a:t>Szubsztantív</a:t>
            </a:r>
            <a:r>
              <a:rPr lang="hu-HU" altLang="hu-HU" sz="4300" b="1" u="sng" dirty="0" smtClean="0">
                <a:solidFill>
                  <a:schemeClr val="tx1"/>
                </a:solidFill>
              </a:rPr>
              <a:t> tudás</a:t>
            </a:r>
            <a:r>
              <a:rPr lang="hu-HU" altLang="hu-HU" sz="4300" b="1" dirty="0" smtClean="0">
                <a:solidFill>
                  <a:schemeClr val="tx1"/>
                </a:solidFill>
              </a:rPr>
              <a:t>  (</a:t>
            </a:r>
            <a:r>
              <a:rPr lang="hu-HU" altLang="hu-HU" sz="4300" b="1" dirty="0">
                <a:solidFill>
                  <a:schemeClr val="tx1"/>
                </a:solidFill>
              </a:rPr>
              <a:t>az adott dologra vonatkozó elméleti </a:t>
            </a:r>
            <a:r>
              <a:rPr lang="hu-HU" altLang="hu-HU" sz="4300" b="1" dirty="0" smtClean="0">
                <a:solidFill>
                  <a:schemeClr val="tx1"/>
                </a:solidFill>
              </a:rPr>
              <a:t>tudás)</a:t>
            </a:r>
          </a:p>
          <a:p>
            <a:pPr algn="l"/>
            <a:r>
              <a:rPr lang="hu-HU" altLang="hu-HU" sz="4300" b="1" u="sng" dirty="0" smtClean="0">
                <a:solidFill>
                  <a:schemeClr val="tx1"/>
                </a:solidFill>
              </a:rPr>
              <a:t>Stratégiai </a:t>
            </a:r>
            <a:r>
              <a:rPr lang="hu-HU" altLang="hu-HU" sz="4300" b="1" u="sng" dirty="0">
                <a:solidFill>
                  <a:schemeClr val="tx1"/>
                </a:solidFill>
              </a:rPr>
              <a:t>tudás</a:t>
            </a:r>
            <a:r>
              <a:rPr lang="hu-HU" altLang="hu-HU" sz="4300" b="1" dirty="0">
                <a:solidFill>
                  <a:schemeClr val="tx1"/>
                </a:solidFill>
              </a:rPr>
              <a:t> (az adott dolog megtanítására vonatkozó elméleti és gyakorlati </a:t>
            </a:r>
            <a:r>
              <a:rPr lang="hu-HU" altLang="hu-HU" sz="4300" b="1" dirty="0" smtClean="0">
                <a:solidFill>
                  <a:schemeClr val="tx1"/>
                </a:solidFill>
              </a:rPr>
              <a:t>tudás)</a:t>
            </a:r>
          </a:p>
          <a:p>
            <a:pPr algn="l"/>
            <a:r>
              <a:rPr lang="hu-HU" altLang="hu-HU" sz="4300" b="1" u="sng" dirty="0" smtClean="0">
                <a:solidFill>
                  <a:schemeClr val="tx1"/>
                </a:solidFill>
              </a:rPr>
              <a:t>Diagnosztizáló </a:t>
            </a:r>
            <a:r>
              <a:rPr lang="hu-HU" altLang="hu-HU" sz="4300" b="1" u="sng" dirty="0">
                <a:solidFill>
                  <a:schemeClr val="tx1"/>
                </a:solidFill>
              </a:rPr>
              <a:t>tudás</a:t>
            </a:r>
            <a:r>
              <a:rPr lang="hu-HU" altLang="hu-HU" sz="4300" b="1" dirty="0">
                <a:solidFill>
                  <a:schemeClr val="tx1"/>
                </a:solidFill>
              </a:rPr>
              <a:t> (az adott dolog tanulási nehézségeire vonatkozó elméleti és gyakorlati </a:t>
            </a:r>
            <a:r>
              <a:rPr lang="hu-HU" altLang="hu-HU" sz="4300" b="1" dirty="0" smtClean="0">
                <a:solidFill>
                  <a:schemeClr val="tx1"/>
                </a:solidFill>
              </a:rPr>
              <a:t>tudás)</a:t>
            </a:r>
          </a:p>
          <a:p>
            <a:pPr algn="l"/>
            <a:r>
              <a:rPr lang="hu-HU" altLang="hu-HU" sz="4300" b="1" u="sng" dirty="0" smtClean="0">
                <a:solidFill>
                  <a:schemeClr val="tx1"/>
                </a:solidFill>
              </a:rPr>
              <a:t>Normatudás</a:t>
            </a:r>
            <a:r>
              <a:rPr lang="hu-HU" altLang="hu-HU" sz="4300" b="1" dirty="0" smtClean="0">
                <a:solidFill>
                  <a:schemeClr val="tx1"/>
                </a:solidFill>
              </a:rPr>
              <a:t> </a:t>
            </a:r>
            <a:r>
              <a:rPr lang="hu-HU" altLang="hu-HU" sz="4300" b="1" dirty="0">
                <a:solidFill>
                  <a:schemeClr val="tx1"/>
                </a:solidFill>
              </a:rPr>
              <a:t>(az adott dolog gyakorlati </a:t>
            </a:r>
            <a:r>
              <a:rPr lang="hu-HU" altLang="hu-HU" sz="4300" b="1" dirty="0" smtClean="0">
                <a:solidFill>
                  <a:schemeClr val="tx1"/>
                </a:solidFill>
              </a:rPr>
              <a:t>tudása, alkalmazni tudása)</a:t>
            </a:r>
          </a:p>
          <a:p>
            <a:pPr algn="l"/>
            <a:r>
              <a:rPr lang="hu-HU" altLang="hu-HU" sz="4300" b="1" u="sng" dirty="0" smtClean="0">
                <a:solidFill>
                  <a:schemeClr val="tx1"/>
                </a:solidFill>
              </a:rPr>
              <a:t>Értékelő tudás</a:t>
            </a:r>
            <a:r>
              <a:rPr lang="hu-HU" altLang="hu-HU" sz="4300" b="1" dirty="0" smtClean="0">
                <a:solidFill>
                  <a:schemeClr val="tx1"/>
                </a:solidFill>
              </a:rPr>
              <a:t> (az adott dolog ellenőrzésére, értékelésére vonatkozó elméleti és gyakorlati tudás)</a:t>
            </a:r>
          </a:p>
          <a:p>
            <a:pPr algn="l"/>
            <a:endParaRPr lang="hu-HU" altLang="hu-HU" sz="1400" b="1" dirty="0">
              <a:solidFill>
                <a:schemeClr val="tx1"/>
              </a:solidFill>
            </a:endParaRPr>
          </a:p>
          <a:p>
            <a:pPr algn="l"/>
            <a:r>
              <a:rPr lang="hu-HU" sz="2600" b="1" i="1" dirty="0" smtClean="0">
                <a:solidFill>
                  <a:schemeClr val="tx1"/>
                </a:solidFill>
              </a:rPr>
              <a:t>(Zsolnai József: </a:t>
            </a:r>
            <a:r>
              <a:rPr lang="hu-HU" sz="2600" b="1" i="1" dirty="0">
                <a:solidFill>
                  <a:schemeClr val="tx1"/>
                </a:solidFill>
              </a:rPr>
              <a:t>Paradigmák és paradigmaváltások a magyarországi anyanyelv és irodalompedagógiai kutatások körében</a:t>
            </a:r>
            <a:r>
              <a:rPr lang="hu-HU" sz="2600" b="1" i="1" dirty="0" smtClean="0">
                <a:solidFill>
                  <a:schemeClr val="tx1"/>
                </a:solidFill>
              </a:rPr>
              <a:t>)</a:t>
            </a:r>
            <a:endParaRPr lang="hu-HU" sz="2600" b="1" i="1" dirty="0">
              <a:solidFill>
                <a:schemeClr val="tx1"/>
              </a:solidFill>
            </a:endParaRPr>
          </a:p>
        </p:txBody>
      </p:sp>
      <p:pic>
        <p:nvPicPr>
          <p:cNvPr id="6" name="Picture 2" descr="C:\Users\Lehmann László\Pictures\sportiskolai program logo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7152"/>
            <a:ext cx="1655887" cy="90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0324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28" y="0"/>
            <a:ext cx="9144000" cy="6858000"/>
          </a:xfrm>
          <a:prstGeom prst="rect">
            <a:avLst/>
          </a:prstGeom>
        </p:spPr>
      </p:pic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131840" y="0"/>
            <a:ext cx="5040560" cy="6525344"/>
          </a:xfrm>
        </p:spPr>
        <p:txBody>
          <a:bodyPr>
            <a:normAutofit/>
          </a:bodyPr>
          <a:lstStyle/>
          <a:p>
            <a:endParaRPr lang="hu-HU" dirty="0" smtClean="0"/>
          </a:p>
          <a:p>
            <a:endParaRPr lang="hu-HU" dirty="0" smtClean="0"/>
          </a:p>
        </p:txBody>
      </p:sp>
      <p:pic>
        <p:nvPicPr>
          <p:cNvPr id="6" name="Picture 2" descr="C:\Users\Lehmann László\Pictures\sportiskolai program logo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69160"/>
            <a:ext cx="1655887" cy="90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2771800" y="3132"/>
            <a:ext cx="6397545" cy="700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hu-HU" sz="4000" b="1" dirty="0"/>
              <a:t>A </a:t>
            </a:r>
            <a:r>
              <a:rPr lang="hu-HU" sz="4000" b="1" dirty="0" smtClean="0"/>
              <a:t>képesség fogalma</a:t>
            </a:r>
            <a:endParaRPr lang="hu-HU" sz="4000" b="1" dirty="0"/>
          </a:p>
          <a:p>
            <a:pPr>
              <a:lnSpc>
                <a:spcPct val="90000"/>
              </a:lnSpc>
              <a:defRPr/>
            </a:pPr>
            <a:endParaRPr lang="hu-HU" sz="1000" b="1" dirty="0"/>
          </a:p>
          <a:p>
            <a:pPr lvl="1">
              <a:lnSpc>
                <a:spcPct val="90000"/>
              </a:lnSpc>
              <a:defRPr/>
            </a:pPr>
            <a:r>
              <a:rPr lang="hu-HU" sz="3200" b="1" dirty="0"/>
              <a:t>Az emberi képesség az ember valóságos lehetősége valamely tevékenységosztály tetszőleges elemének az elvégzésére</a:t>
            </a:r>
            <a:r>
              <a:rPr lang="hu-HU" sz="3200" b="1" dirty="0" smtClean="0"/>
              <a:t>.</a:t>
            </a:r>
          </a:p>
          <a:p>
            <a:pPr lvl="1">
              <a:lnSpc>
                <a:spcPct val="90000"/>
              </a:lnSpc>
              <a:defRPr/>
            </a:pPr>
            <a:endParaRPr lang="hu-HU" sz="1000" b="1" dirty="0" smtClean="0"/>
          </a:p>
          <a:p>
            <a:pPr>
              <a:defRPr/>
            </a:pPr>
            <a:r>
              <a:rPr lang="hu-HU" sz="3200" b="1" dirty="0" smtClean="0"/>
              <a:t>Az emberi képességek rendszere:</a:t>
            </a:r>
            <a:endParaRPr lang="hu-HU" b="1" dirty="0"/>
          </a:p>
          <a:p>
            <a:pPr lvl="1">
              <a:buFontTx/>
              <a:buChar char="•"/>
              <a:defRPr/>
            </a:pPr>
            <a:r>
              <a:rPr lang="hu-HU" sz="3200" b="1" u="sng" dirty="0"/>
              <a:t>Általános képességek </a:t>
            </a:r>
            <a:r>
              <a:rPr lang="hu-HU" sz="2800" b="1" dirty="0"/>
              <a:t>(kognitív, kommunikatív, szociális, </a:t>
            </a:r>
            <a:r>
              <a:rPr lang="hu-HU" sz="2800" b="1" dirty="0" err="1"/>
              <a:t>modifikatív</a:t>
            </a:r>
            <a:r>
              <a:rPr lang="hu-HU" sz="2800" b="1" dirty="0"/>
              <a:t>)</a:t>
            </a:r>
          </a:p>
          <a:p>
            <a:pPr lvl="1">
              <a:buFontTx/>
              <a:buChar char="•"/>
              <a:defRPr/>
            </a:pPr>
            <a:r>
              <a:rPr lang="hu-HU" sz="3200" b="1" u="sng" dirty="0"/>
              <a:t>Műveleti képességek </a:t>
            </a:r>
            <a:r>
              <a:rPr lang="hu-HU" sz="2800" b="1" dirty="0"/>
              <a:t>(logikai, rendszerezési, bizonyítási, kombinatív)</a:t>
            </a:r>
          </a:p>
          <a:p>
            <a:pPr lvl="1">
              <a:buFontTx/>
              <a:buChar char="•"/>
              <a:defRPr/>
            </a:pPr>
            <a:r>
              <a:rPr lang="hu-HU" sz="3200" b="1" u="sng" dirty="0"/>
              <a:t>Specifikus képességek </a:t>
            </a:r>
            <a:r>
              <a:rPr lang="hu-HU" sz="2800" b="1" dirty="0"/>
              <a:t>(</a:t>
            </a:r>
            <a:r>
              <a:rPr lang="hu-HU" sz="2800" b="1" dirty="0" err="1"/>
              <a:t>tantárgyspecifikus</a:t>
            </a:r>
            <a:r>
              <a:rPr lang="hu-HU" sz="2800" b="1" dirty="0"/>
              <a:t>, </a:t>
            </a:r>
            <a:r>
              <a:rPr lang="hu-HU" sz="2800" b="1" dirty="0" err="1"/>
              <a:t>sportágspecifikus</a:t>
            </a:r>
            <a:r>
              <a:rPr lang="hu-HU" sz="2800" b="1" dirty="0"/>
              <a:t>, </a:t>
            </a:r>
            <a:r>
              <a:rPr lang="hu-HU" sz="2800" b="1" dirty="0" err="1" smtClean="0"/>
              <a:t>szakmaspecifikus</a:t>
            </a:r>
            <a:r>
              <a:rPr lang="hu-HU" sz="2800" b="1" dirty="0" smtClean="0"/>
              <a:t>)</a:t>
            </a:r>
            <a:endParaRPr lang="hu-HU" sz="2800" dirty="0" smtClean="0"/>
          </a:p>
          <a:p>
            <a:pPr lvl="1">
              <a:defRPr/>
            </a:pPr>
            <a:endParaRPr lang="hu-HU" sz="1000" b="1" i="1" dirty="0" smtClean="0"/>
          </a:p>
          <a:p>
            <a:pPr lvl="1">
              <a:defRPr/>
            </a:pPr>
            <a:r>
              <a:rPr lang="hu-HU" sz="2000" b="1" i="1" dirty="0" smtClean="0"/>
              <a:t>(Nagy József: Tudástechnológia elméleti alapjai)</a:t>
            </a:r>
          </a:p>
        </p:txBody>
      </p:sp>
    </p:spTree>
    <p:extLst>
      <p:ext uri="{BB962C8B-B14F-4D97-AF65-F5344CB8AC3E}">
        <p14:creationId xmlns:p14="http://schemas.microsoft.com/office/powerpoint/2010/main" xmlns="" val="363671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2" descr="C:\Users\Lehmann László\Pictures\sportiskolai program logo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869160"/>
            <a:ext cx="1655887" cy="90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2771800" y="0"/>
            <a:ext cx="6372200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altLang="hu-HU" sz="4000" b="1" dirty="0" smtClean="0"/>
          </a:p>
          <a:p>
            <a:r>
              <a:rPr lang="hu-HU" altLang="hu-HU" sz="4000" b="1" dirty="0" smtClean="0"/>
              <a:t>A </a:t>
            </a:r>
            <a:r>
              <a:rPr lang="hu-HU" altLang="hu-HU" sz="4000" b="1" dirty="0"/>
              <a:t>pedagógiai attitűd </a:t>
            </a:r>
            <a:r>
              <a:rPr lang="hu-HU" altLang="hu-HU" sz="4000" b="1" dirty="0" smtClean="0"/>
              <a:t>fogalma </a:t>
            </a:r>
            <a:endParaRPr lang="hu-HU" altLang="hu-HU" sz="4000" b="1" dirty="0"/>
          </a:p>
          <a:p>
            <a:endParaRPr lang="hu-HU" altLang="hu-HU" b="1" dirty="0"/>
          </a:p>
          <a:p>
            <a:pPr lvl="1"/>
            <a:endParaRPr lang="hu-HU" altLang="hu-HU" sz="3200" b="1" dirty="0" smtClean="0"/>
          </a:p>
          <a:p>
            <a:pPr lvl="1"/>
            <a:r>
              <a:rPr lang="hu-HU" altLang="hu-HU" sz="3200" b="1" dirty="0" smtClean="0"/>
              <a:t>A </a:t>
            </a:r>
            <a:r>
              <a:rPr lang="hu-HU" altLang="hu-HU" sz="3200" b="1" u="sng" dirty="0"/>
              <a:t>pedagógiai</a:t>
            </a:r>
            <a:r>
              <a:rPr lang="hu-HU" altLang="hu-HU" sz="3200" b="1" dirty="0"/>
              <a:t> attitűdök értékekhez kapcsolódó reakciósémák, készenléti állapotok, amelyek közvetlenül befolyásolják a pedagógus gyerekekhez való viszonyát, gyerekekre vonatkozó döntéseit, célkitűzéseit, értékeléseit stb</a:t>
            </a:r>
            <a:r>
              <a:rPr lang="hu-HU" altLang="hu-HU" sz="3200" b="1" dirty="0" smtClean="0"/>
              <a:t>.</a:t>
            </a:r>
          </a:p>
          <a:p>
            <a:pPr lvl="1"/>
            <a:endParaRPr lang="hu-HU" altLang="hu-HU" sz="2000" b="1" dirty="0"/>
          </a:p>
          <a:p>
            <a:pPr lvl="1"/>
            <a:r>
              <a:rPr lang="hu-HU" altLang="hu-HU" sz="2000" b="1" i="1" dirty="0" smtClean="0"/>
              <a:t>(Pedagógiai Lexikon)</a:t>
            </a:r>
            <a:endParaRPr lang="hu-HU" altLang="hu-HU" sz="2000" b="1" i="1" dirty="0"/>
          </a:p>
        </p:txBody>
      </p:sp>
    </p:spTree>
    <p:extLst>
      <p:ext uri="{BB962C8B-B14F-4D97-AF65-F5344CB8AC3E}">
        <p14:creationId xmlns:p14="http://schemas.microsoft.com/office/powerpoint/2010/main" xmlns="" val="176633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195736" y="0"/>
            <a:ext cx="5760640" cy="6597352"/>
          </a:xfrm>
        </p:spPr>
        <p:txBody>
          <a:bodyPr>
            <a:normAutofit/>
          </a:bodyPr>
          <a:lstStyle/>
          <a:p>
            <a:endParaRPr lang="hu-HU" dirty="0" smtClean="0"/>
          </a:p>
          <a:p>
            <a:endParaRPr lang="hu-HU" dirty="0" smtClean="0"/>
          </a:p>
        </p:txBody>
      </p:sp>
      <p:pic>
        <p:nvPicPr>
          <p:cNvPr id="6" name="Picture 2" descr="C:\Users\Lehmann László\Pictures\sportiskolai program logo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5013176"/>
            <a:ext cx="1655887" cy="90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3419872" y="0"/>
            <a:ext cx="5712160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4000" b="1" dirty="0" smtClean="0"/>
              <a:t>Előzmények</a:t>
            </a:r>
          </a:p>
          <a:p>
            <a:endParaRPr lang="hu-HU" sz="2000" b="1" dirty="0" smtClean="0"/>
          </a:p>
          <a:p>
            <a:r>
              <a:rPr lang="hu-HU" sz="3200" b="1" dirty="0"/>
              <a:t>A </a:t>
            </a:r>
            <a:r>
              <a:rPr lang="hu-HU" sz="3200" b="1" dirty="0" smtClean="0"/>
              <a:t>pedagógusképzés, pedagógus-továbbképzés annak idején </a:t>
            </a:r>
            <a:r>
              <a:rPr lang="hu-HU" sz="3200" b="1" dirty="0"/>
              <a:t>nem szocializálta a pedagógusokat önreflexióra, </a:t>
            </a:r>
            <a:r>
              <a:rPr lang="hu-HU" sz="3200" b="1" dirty="0" smtClean="0"/>
              <a:t>önértékelésre</a:t>
            </a:r>
            <a:r>
              <a:rPr lang="hu-HU" sz="3200" b="1" dirty="0"/>
              <a:t>. </a:t>
            </a:r>
          </a:p>
          <a:p>
            <a:r>
              <a:rPr lang="hu-HU" sz="3200" b="1" dirty="0" smtClean="0"/>
              <a:t>A pedagógusi </a:t>
            </a:r>
            <a:r>
              <a:rPr lang="hu-HU" sz="3200" b="1" dirty="0"/>
              <a:t>professzionalizmus jegyeit </a:t>
            </a:r>
            <a:r>
              <a:rPr lang="hu-HU" sz="3200" b="1" dirty="0" smtClean="0"/>
              <a:t>több országban vizsgálták. Magyarországon először Zsolnai </a:t>
            </a:r>
            <a:r>
              <a:rPr lang="hu-HU" sz="3200" b="1" dirty="0"/>
              <a:t>József állított össze </a:t>
            </a:r>
            <a:r>
              <a:rPr lang="hu-HU" sz="3200" b="1" dirty="0" err="1" smtClean="0"/>
              <a:t>professziogramot</a:t>
            </a:r>
            <a:r>
              <a:rPr lang="hu-HU" sz="3200" b="1" dirty="0" smtClean="0"/>
              <a:t> </a:t>
            </a:r>
            <a:r>
              <a:rPr lang="hu-HU" sz="3200" b="1" dirty="0"/>
              <a:t>a </a:t>
            </a:r>
            <a:r>
              <a:rPr lang="hu-HU" sz="3200" b="1" dirty="0" smtClean="0"/>
              <a:t>90-es években, az Alkotó pedagógiai program keretében.</a:t>
            </a:r>
            <a:endParaRPr lang="hu-HU" sz="3200" b="1" dirty="0"/>
          </a:p>
        </p:txBody>
      </p:sp>
    </p:spTree>
    <p:extLst>
      <p:ext uri="{BB962C8B-B14F-4D97-AF65-F5344CB8AC3E}">
        <p14:creationId xmlns:p14="http://schemas.microsoft.com/office/powerpoint/2010/main" xmlns="" val="173738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350"/>
            <a:ext cx="9144000" cy="6858000"/>
          </a:xfrm>
          <a:prstGeom prst="rect">
            <a:avLst/>
          </a:prstGeom>
        </p:spPr>
      </p:pic>
      <p:pic>
        <p:nvPicPr>
          <p:cNvPr id="8" name="Picture 2" descr="C:\Users\Lehmann László\Pictures\sportiskolai program logo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69160"/>
            <a:ext cx="1655887" cy="90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2699792" y="0"/>
            <a:ext cx="6444208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hu-HU" sz="4000" b="1" dirty="0" smtClean="0"/>
              <a:t>Az attitűd értelmezései</a:t>
            </a:r>
          </a:p>
          <a:p>
            <a:pPr lvl="1">
              <a:defRPr/>
            </a:pPr>
            <a:endParaRPr lang="hu-HU" sz="2000" b="1" u="sng" dirty="0"/>
          </a:p>
          <a:p>
            <a:pPr lvl="1">
              <a:defRPr/>
            </a:pPr>
            <a:r>
              <a:rPr lang="hu-HU" sz="3200" b="1" u="sng" dirty="0" smtClean="0"/>
              <a:t>Pszichológiai</a:t>
            </a:r>
            <a:r>
              <a:rPr lang="hu-HU" sz="3200" b="1" dirty="0" smtClean="0"/>
              <a:t> </a:t>
            </a:r>
            <a:r>
              <a:rPr lang="hu-HU" sz="3200" b="1" dirty="0"/>
              <a:t>szempontból cselekvésre való készenléti állapotot, beállítódást jelent.</a:t>
            </a:r>
          </a:p>
          <a:p>
            <a:pPr lvl="1">
              <a:defRPr/>
            </a:pPr>
            <a:endParaRPr lang="hu-HU" sz="2000" b="1" dirty="0"/>
          </a:p>
          <a:p>
            <a:pPr lvl="1">
              <a:defRPr/>
            </a:pPr>
            <a:r>
              <a:rPr lang="hu-HU" sz="3200" b="1" u="sng" dirty="0"/>
              <a:t>Szociálpszichológiai</a:t>
            </a:r>
            <a:r>
              <a:rPr lang="hu-HU" sz="3200" b="1" dirty="0"/>
              <a:t> szempontból tartós beállítódást, értékelő viszonyulást jelent valamely tárgy, személy vagy gondolat iránt.</a:t>
            </a:r>
          </a:p>
          <a:p>
            <a:pPr lvl="1">
              <a:defRPr/>
            </a:pPr>
            <a:endParaRPr lang="hu-HU" sz="2000" b="1" dirty="0"/>
          </a:p>
          <a:p>
            <a:pPr lvl="1">
              <a:defRPr/>
            </a:pPr>
            <a:r>
              <a:rPr lang="hu-HU" sz="3200" b="1" u="sng" dirty="0"/>
              <a:t>Hétköznapi</a:t>
            </a:r>
            <a:r>
              <a:rPr lang="hu-HU" sz="3200" b="1" dirty="0"/>
              <a:t> megfogalmazásban viszonyulásnak értelmezzük</a:t>
            </a:r>
            <a:r>
              <a:rPr lang="hu-HU" sz="3200" b="1" dirty="0" smtClean="0"/>
              <a:t>.</a:t>
            </a:r>
          </a:p>
          <a:p>
            <a:pPr lvl="1">
              <a:defRPr/>
            </a:pPr>
            <a:endParaRPr lang="hu-HU" sz="2000" b="1" i="1" dirty="0" smtClean="0"/>
          </a:p>
          <a:p>
            <a:pPr lvl="1">
              <a:defRPr/>
            </a:pPr>
            <a:r>
              <a:rPr lang="hu-HU" sz="2000" b="1" i="1" dirty="0" smtClean="0"/>
              <a:t>(Pedagógiai Lexikon és Pszichológiai Lexikon)</a:t>
            </a:r>
            <a:endParaRPr lang="hu-HU" sz="2000" b="1" i="1" dirty="0"/>
          </a:p>
        </p:txBody>
      </p:sp>
    </p:spTree>
    <p:extLst>
      <p:ext uri="{BB962C8B-B14F-4D97-AF65-F5344CB8AC3E}">
        <p14:creationId xmlns:p14="http://schemas.microsoft.com/office/powerpoint/2010/main" xmlns="" val="47361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9260" y="0"/>
            <a:ext cx="9173259" cy="6858000"/>
          </a:xfrm>
          <a:prstGeom prst="rect">
            <a:avLst/>
          </a:prstGeom>
        </p:spPr>
      </p:pic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 flipH="1">
            <a:off x="2197265" y="5229200"/>
            <a:ext cx="545935" cy="1152128"/>
          </a:xfrm>
        </p:spPr>
        <p:txBody>
          <a:bodyPr>
            <a:normAutofit fontScale="92500" lnSpcReduction="20000"/>
          </a:bodyPr>
          <a:lstStyle/>
          <a:p>
            <a:pPr algn="r"/>
            <a:endParaRPr lang="hu-HU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hu-H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hu-H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hu-HU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C:\Users\Lehmann László\Pictures\sportiskolai program logo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69160"/>
            <a:ext cx="1655887" cy="90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3203848" y="0"/>
            <a:ext cx="5940152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4000" b="1" dirty="0"/>
              <a:t>A pedagógus gyermekhez való viszonya, </a:t>
            </a:r>
            <a:r>
              <a:rPr lang="hu-HU" sz="4000" b="1" dirty="0" smtClean="0"/>
              <a:t>beállítódása</a:t>
            </a:r>
          </a:p>
          <a:p>
            <a:endParaRPr lang="hu-HU" sz="2000" dirty="0" smtClean="0"/>
          </a:p>
          <a:p>
            <a:endParaRPr lang="hu-HU" dirty="0"/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32622272"/>
              </p:ext>
            </p:extLst>
          </p:nvPr>
        </p:nvGraphicFramePr>
        <p:xfrm>
          <a:off x="-32506" y="1700808"/>
          <a:ext cx="9176506" cy="3240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76314"/>
                <a:gridCol w="1050032"/>
                <a:gridCol w="1050032"/>
                <a:gridCol w="1050032"/>
                <a:gridCol w="1050032"/>
                <a:gridCol w="1050032"/>
                <a:gridCol w="1050032"/>
              </a:tblGrid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</a:rPr>
                        <a:t>A PEDAGÓGUS</a:t>
                      </a:r>
                      <a:endParaRPr lang="hu-H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</a:rPr>
                        <a:t>ATTITŰDJE</a:t>
                      </a:r>
                      <a:endParaRPr lang="hu-H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72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</a:rPr>
                        <a:t> </a:t>
                      </a:r>
                      <a:endParaRPr lang="hu-H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800" b="1" dirty="0" smtClean="0">
                          <a:solidFill>
                            <a:schemeClr val="bg1"/>
                          </a:solidFill>
                          <a:effectLst/>
                        </a:rPr>
                        <a:t>IGENLŐ</a:t>
                      </a:r>
                      <a:endParaRPr lang="hu-HU" sz="2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800" b="1" dirty="0" smtClean="0">
                          <a:solidFill>
                            <a:schemeClr val="bg1"/>
                          </a:solidFill>
                          <a:effectLst/>
                        </a:rPr>
                        <a:t>AMBIVALENS</a:t>
                      </a:r>
                      <a:endParaRPr lang="hu-HU" sz="2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800" b="1" dirty="0" smtClean="0">
                          <a:solidFill>
                            <a:schemeClr val="bg1"/>
                          </a:solidFill>
                          <a:effectLst/>
                        </a:rPr>
                        <a:t>ELŐÍTÉLETES</a:t>
                      </a:r>
                      <a:endParaRPr lang="hu-HU" sz="2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180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 smtClean="0">
                          <a:effectLst/>
                        </a:rPr>
                        <a:t>TELJESTMÉNYTŐL FÜGGŐ SZITUATÍV MAGATARTÁSA</a:t>
                      </a:r>
                      <a:endParaRPr lang="hu-H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800" b="1" dirty="0">
                          <a:effectLst/>
                        </a:rPr>
                        <a:t>igen</a:t>
                      </a:r>
                      <a:endParaRPr lang="hu-H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800" b="1" dirty="0">
                          <a:effectLst/>
                        </a:rPr>
                        <a:t>nem</a:t>
                      </a:r>
                      <a:endParaRPr lang="hu-H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800" b="1" dirty="0">
                          <a:effectLst/>
                        </a:rPr>
                        <a:t>igen</a:t>
                      </a:r>
                      <a:endParaRPr lang="hu-H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800" b="1" dirty="0">
                          <a:effectLst/>
                        </a:rPr>
                        <a:t>nem</a:t>
                      </a:r>
                      <a:endParaRPr lang="hu-H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800" b="1" dirty="0">
                          <a:effectLst/>
                        </a:rPr>
                        <a:t>igen</a:t>
                      </a:r>
                      <a:endParaRPr lang="hu-H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800" b="1" dirty="0">
                          <a:effectLst/>
                        </a:rPr>
                        <a:t>nem</a:t>
                      </a:r>
                      <a:endParaRPr lang="hu-H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8792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683568" y="1052736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C:\Users\Lehmann László\Pictures\sportiskolai program logo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69160"/>
            <a:ext cx="1655887" cy="90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3203848" y="0"/>
            <a:ext cx="5940152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sz="4000" b="1" dirty="0" smtClean="0"/>
              <a:t>A nevelési stílus fogalma</a:t>
            </a:r>
          </a:p>
          <a:p>
            <a:pPr>
              <a:defRPr/>
            </a:pPr>
            <a:endParaRPr lang="hu-HU" b="1" dirty="0"/>
          </a:p>
          <a:p>
            <a:pPr>
              <a:defRPr/>
            </a:pPr>
            <a:r>
              <a:rPr lang="hu-HU" sz="3200" b="1" u="sng" dirty="0" smtClean="0"/>
              <a:t>Stílus</a:t>
            </a:r>
            <a:r>
              <a:rPr lang="hu-HU" sz="3200" b="1" dirty="0"/>
              <a:t>: sajátos viselkedésmód, magatartásforma</a:t>
            </a:r>
          </a:p>
          <a:p>
            <a:pPr>
              <a:defRPr/>
            </a:pPr>
            <a:r>
              <a:rPr lang="hu-HU" sz="3200" b="1" dirty="0"/>
              <a:t>A nevelési stílus a </a:t>
            </a:r>
            <a:r>
              <a:rPr lang="hu-HU" sz="3200" b="1" dirty="0" smtClean="0"/>
              <a:t>pedagógus </a:t>
            </a:r>
            <a:r>
              <a:rPr lang="hu-HU" sz="3200" b="1" dirty="0"/>
              <a:t>és a tanulócsoport </a:t>
            </a:r>
            <a:r>
              <a:rPr lang="hu-HU" sz="3200" b="1" dirty="0" smtClean="0"/>
              <a:t>kapcsolatának </a:t>
            </a:r>
            <a:r>
              <a:rPr lang="hu-HU" sz="3200" b="1" dirty="0"/>
              <a:t>olyan hosszabb időn át érvényesülő alaptónusa, amely sokban meghatározza a pedagógiai hatás érvényesülésének esélyeit, a tanulók </a:t>
            </a:r>
            <a:r>
              <a:rPr lang="hu-HU" sz="3200" b="1" dirty="0" smtClean="0"/>
              <a:t>és </a:t>
            </a:r>
            <a:r>
              <a:rPr lang="hu-HU" sz="3200" b="1" dirty="0"/>
              <a:t>a pedagógus </a:t>
            </a:r>
            <a:r>
              <a:rPr lang="hu-HU" sz="3200" b="1" dirty="0" smtClean="0"/>
              <a:t>iskolai közérzetét.</a:t>
            </a:r>
          </a:p>
          <a:p>
            <a:pPr>
              <a:defRPr/>
            </a:pPr>
            <a:endParaRPr lang="hu-HU" sz="1000" b="1" i="1" dirty="0" smtClean="0"/>
          </a:p>
          <a:p>
            <a:pPr>
              <a:defRPr/>
            </a:pPr>
            <a:r>
              <a:rPr lang="hu-HU" sz="2000" b="1" i="1" dirty="0" smtClean="0"/>
              <a:t>(Pedagógiai Lexikon)</a:t>
            </a:r>
            <a:endParaRPr lang="hu-HU" sz="2000" b="1" i="1" dirty="0"/>
          </a:p>
        </p:txBody>
      </p:sp>
    </p:spTree>
    <p:extLst>
      <p:ext uri="{BB962C8B-B14F-4D97-AF65-F5344CB8AC3E}">
        <p14:creationId xmlns:p14="http://schemas.microsoft.com/office/powerpoint/2010/main" xmlns="" val="24166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555776" y="0"/>
            <a:ext cx="5544616" cy="6381328"/>
          </a:xfrm>
        </p:spPr>
        <p:txBody>
          <a:bodyPr/>
          <a:lstStyle/>
          <a:p>
            <a:endParaRPr lang="hu-HU" dirty="0" smtClean="0"/>
          </a:p>
          <a:p>
            <a:endParaRPr lang="hu-HU" dirty="0" smtClean="0"/>
          </a:p>
          <a:p>
            <a:endParaRPr lang="hu-HU" sz="2400" dirty="0" smtClean="0"/>
          </a:p>
        </p:txBody>
      </p:sp>
      <p:pic>
        <p:nvPicPr>
          <p:cNvPr id="2050" name="Picture 2" descr="C:\Users\Lehmann László\Pictures\sportiskolai program logo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97152"/>
            <a:ext cx="1655887" cy="90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2771800" y="0"/>
            <a:ext cx="6372200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defRPr/>
            </a:pPr>
            <a:r>
              <a:rPr lang="hu-HU" sz="4000" b="1" dirty="0"/>
              <a:t>Nevelői </a:t>
            </a:r>
            <a:r>
              <a:rPr lang="hu-HU" sz="4000" b="1" dirty="0" smtClean="0"/>
              <a:t>stílusok – légkörök</a:t>
            </a:r>
            <a:endParaRPr lang="hu-HU" sz="4000" b="1" dirty="0"/>
          </a:p>
          <a:p>
            <a:pPr>
              <a:defRPr/>
            </a:pPr>
            <a:endParaRPr lang="hu-HU" sz="2000" b="1" u="sng" dirty="0" smtClean="0">
              <a:solidFill>
                <a:schemeClr val="hlink"/>
              </a:solidFill>
            </a:endParaRPr>
          </a:p>
          <a:p>
            <a:pPr>
              <a:defRPr/>
            </a:pPr>
            <a:r>
              <a:rPr lang="hu-HU" sz="2800" b="1" u="sng" dirty="0" smtClean="0">
                <a:solidFill>
                  <a:schemeClr val="hlink"/>
                </a:solidFill>
              </a:rPr>
              <a:t>Autokratikus </a:t>
            </a:r>
            <a:r>
              <a:rPr lang="hu-HU" sz="2800" b="1" u="sng" dirty="0">
                <a:solidFill>
                  <a:schemeClr val="hlink"/>
                </a:solidFill>
              </a:rPr>
              <a:t>nevelői stílus</a:t>
            </a:r>
            <a:r>
              <a:rPr lang="hu-HU" sz="2800" b="1" dirty="0"/>
              <a:t> </a:t>
            </a:r>
            <a:r>
              <a:rPr lang="hu-HU" sz="2800" b="1" dirty="0" smtClean="0"/>
              <a:t>– </a:t>
            </a:r>
            <a:r>
              <a:rPr lang="hu-HU" sz="2400" b="1" dirty="0" smtClean="0"/>
              <a:t>vakfegyelem légköre</a:t>
            </a:r>
          </a:p>
          <a:p>
            <a:pPr>
              <a:defRPr/>
            </a:pPr>
            <a:r>
              <a:rPr lang="hu-HU" sz="2400" b="1" u="sng" dirty="0" smtClean="0"/>
              <a:t>Jellemzői</a:t>
            </a:r>
            <a:r>
              <a:rPr lang="hu-HU" sz="2400" b="1" dirty="0"/>
              <a:t>: </a:t>
            </a:r>
            <a:r>
              <a:rPr lang="hu-HU" sz="2400" b="1" dirty="0" smtClean="0"/>
              <a:t>önkényes </a:t>
            </a:r>
            <a:r>
              <a:rPr lang="hu-HU" sz="2400" b="1" dirty="0"/>
              <a:t>vezetés, ellentmondást nem tűrő tanári magatartás, személyeskedő megjegyzések, utasítások, </a:t>
            </a:r>
            <a:r>
              <a:rPr lang="hu-HU" sz="2400" b="1" dirty="0" smtClean="0"/>
              <a:t>fölényeskedés</a:t>
            </a:r>
          </a:p>
          <a:p>
            <a:pPr>
              <a:defRPr/>
            </a:pPr>
            <a:endParaRPr lang="hu-HU" sz="1000" b="1" dirty="0"/>
          </a:p>
          <a:p>
            <a:pPr>
              <a:defRPr/>
            </a:pPr>
            <a:r>
              <a:rPr lang="hu-HU" sz="2800" b="1" u="sng" dirty="0">
                <a:solidFill>
                  <a:schemeClr val="hlink"/>
                </a:solidFill>
              </a:rPr>
              <a:t>Demokratikus nevelői stílus</a:t>
            </a:r>
            <a:r>
              <a:rPr lang="hu-HU" sz="2800" b="1" dirty="0"/>
              <a:t> – </a:t>
            </a:r>
            <a:r>
              <a:rPr lang="hu-HU" sz="2400" b="1" dirty="0"/>
              <a:t>önkéntes fegyelem </a:t>
            </a:r>
            <a:r>
              <a:rPr lang="hu-HU" sz="2400" b="1" dirty="0" smtClean="0"/>
              <a:t>légköre</a:t>
            </a:r>
          </a:p>
          <a:p>
            <a:pPr>
              <a:defRPr/>
            </a:pPr>
            <a:r>
              <a:rPr lang="hu-HU" sz="2400" b="1" u="sng" dirty="0" smtClean="0"/>
              <a:t>Jellemzői</a:t>
            </a:r>
            <a:r>
              <a:rPr lang="hu-HU" sz="2400" b="1" dirty="0"/>
              <a:t>: beláttatás, együttműködés, szabad vita, tanácsok, önállóság, </a:t>
            </a:r>
            <a:r>
              <a:rPr lang="hu-HU" sz="2400" b="1" dirty="0" smtClean="0"/>
              <a:t>tárgyilagos értékelés</a:t>
            </a:r>
          </a:p>
          <a:p>
            <a:pPr>
              <a:defRPr/>
            </a:pPr>
            <a:endParaRPr lang="hu-HU" sz="1000" b="1" dirty="0"/>
          </a:p>
          <a:p>
            <a:pPr>
              <a:defRPr/>
            </a:pPr>
            <a:r>
              <a:rPr lang="hu-HU" sz="2800" b="1" u="sng" dirty="0" err="1">
                <a:solidFill>
                  <a:schemeClr val="hlink"/>
                </a:solidFill>
              </a:rPr>
              <a:t>Laissez</a:t>
            </a:r>
            <a:r>
              <a:rPr lang="hu-HU" sz="2800" b="1" u="sng" dirty="0">
                <a:solidFill>
                  <a:schemeClr val="hlink"/>
                </a:solidFill>
              </a:rPr>
              <a:t>–</a:t>
            </a:r>
            <a:r>
              <a:rPr lang="hu-HU" sz="2800" b="1" u="sng" dirty="0" err="1">
                <a:solidFill>
                  <a:schemeClr val="hlink"/>
                </a:solidFill>
              </a:rPr>
              <a:t>faire</a:t>
            </a:r>
            <a:r>
              <a:rPr lang="hu-HU" sz="2800" b="1" u="sng" dirty="0">
                <a:solidFill>
                  <a:schemeClr val="hlink"/>
                </a:solidFill>
              </a:rPr>
              <a:t> nevelési stílus</a:t>
            </a:r>
            <a:r>
              <a:rPr lang="hu-HU" sz="2800" b="1" dirty="0"/>
              <a:t> – </a:t>
            </a:r>
            <a:r>
              <a:rPr lang="hu-HU" sz="2400" b="1" dirty="0"/>
              <a:t>anarchisztikus </a:t>
            </a:r>
            <a:r>
              <a:rPr lang="hu-HU" sz="2400" b="1" dirty="0" smtClean="0"/>
              <a:t>légkör</a:t>
            </a:r>
          </a:p>
          <a:p>
            <a:pPr>
              <a:defRPr/>
            </a:pPr>
            <a:r>
              <a:rPr lang="hu-HU" sz="2400" b="1" u="sng" dirty="0" smtClean="0"/>
              <a:t>Jellemzői</a:t>
            </a:r>
            <a:r>
              <a:rPr lang="hu-HU" sz="2400" b="1" dirty="0"/>
              <a:t>: nincs irányítás, nincs </a:t>
            </a:r>
            <a:r>
              <a:rPr lang="hu-HU" sz="2400" b="1" dirty="0" smtClean="0"/>
              <a:t>feladat-meghatározás és értékelés</a:t>
            </a:r>
            <a:r>
              <a:rPr lang="hu-HU" sz="2400" b="1" dirty="0"/>
              <a:t>, közömbös </a:t>
            </a:r>
            <a:r>
              <a:rPr lang="hu-HU" sz="2400" b="1" dirty="0" smtClean="0"/>
              <a:t>vezetés</a:t>
            </a:r>
          </a:p>
          <a:p>
            <a:pPr>
              <a:defRPr/>
            </a:pPr>
            <a:endParaRPr lang="hu-HU" sz="1000" b="1" dirty="0" smtClean="0"/>
          </a:p>
          <a:p>
            <a:pPr>
              <a:defRPr/>
            </a:pPr>
            <a:r>
              <a:rPr lang="hu-HU" sz="2000" b="1" i="1" dirty="0" smtClean="0"/>
              <a:t>(Gyermeklélektani kutatások – </a:t>
            </a:r>
            <a:r>
              <a:rPr lang="hu-HU" sz="2000" b="1" i="1" dirty="0" err="1" smtClean="0"/>
              <a:t>Lewin</a:t>
            </a:r>
            <a:r>
              <a:rPr lang="hu-HU" sz="2000" b="1" i="1" dirty="0" smtClean="0"/>
              <a:t>, </a:t>
            </a:r>
            <a:r>
              <a:rPr lang="hu-HU" sz="2000" b="1" i="1" dirty="0" err="1" smtClean="0"/>
              <a:t>Lippitt</a:t>
            </a:r>
            <a:r>
              <a:rPr lang="hu-HU" sz="2000" b="1" i="1" dirty="0" smtClean="0"/>
              <a:t>, White) </a:t>
            </a:r>
            <a:endParaRPr lang="hu-HU" sz="2000" b="1" i="1" dirty="0"/>
          </a:p>
        </p:txBody>
      </p:sp>
    </p:spTree>
    <p:extLst>
      <p:ext uri="{BB962C8B-B14F-4D97-AF65-F5344CB8AC3E}">
        <p14:creationId xmlns:p14="http://schemas.microsoft.com/office/powerpoint/2010/main" xmlns="" val="39681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195736" y="0"/>
            <a:ext cx="5760640" cy="6597352"/>
          </a:xfrm>
        </p:spPr>
        <p:txBody>
          <a:bodyPr>
            <a:normAutofit/>
          </a:bodyPr>
          <a:lstStyle/>
          <a:p>
            <a:endParaRPr lang="hu-HU" dirty="0" smtClean="0"/>
          </a:p>
          <a:p>
            <a:endParaRPr lang="hu-HU" dirty="0" smtClean="0"/>
          </a:p>
        </p:txBody>
      </p:sp>
      <p:pic>
        <p:nvPicPr>
          <p:cNvPr id="6" name="Picture 2" descr="C:\Users\Lehmann László\Pictures\sportiskolai program logo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5013176"/>
            <a:ext cx="1655887" cy="90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3131840" y="-581"/>
            <a:ext cx="5305235" cy="7971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4000" b="1" dirty="0" smtClean="0"/>
              <a:t>További tipizálások</a:t>
            </a:r>
          </a:p>
          <a:p>
            <a:endParaRPr lang="hu-HU" sz="2000" b="1" dirty="0"/>
          </a:p>
          <a:p>
            <a:r>
              <a:rPr lang="hu-HU" altLang="hu-HU" sz="3200" b="1" u="sng" dirty="0"/>
              <a:t>Ranschburg Jenő szerint</a:t>
            </a:r>
            <a:r>
              <a:rPr lang="hu-HU" altLang="hu-HU" sz="3200" b="1" dirty="0"/>
              <a:t>:</a:t>
            </a:r>
          </a:p>
          <a:p>
            <a:pPr lvl="1"/>
            <a:r>
              <a:rPr lang="hu-HU" altLang="hu-HU" sz="3200" b="1" dirty="0"/>
              <a:t>Meleg - engedékeny</a:t>
            </a:r>
          </a:p>
          <a:p>
            <a:pPr lvl="1"/>
            <a:r>
              <a:rPr lang="hu-HU" altLang="hu-HU" sz="3200" b="1" dirty="0"/>
              <a:t>Meleg - korlátozó</a:t>
            </a:r>
          </a:p>
          <a:p>
            <a:pPr lvl="1"/>
            <a:r>
              <a:rPr lang="hu-HU" altLang="hu-HU" sz="3200" b="1" dirty="0"/>
              <a:t>Hideg - engedékeny</a:t>
            </a:r>
          </a:p>
          <a:p>
            <a:pPr lvl="1"/>
            <a:r>
              <a:rPr lang="hu-HU" altLang="hu-HU" sz="3200" b="1" dirty="0"/>
              <a:t>Hideg – korlátozó</a:t>
            </a:r>
          </a:p>
          <a:p>
            <a:pPr lvl="1"/>
            <a:endParaRPr lang="hu-HU" altLang="hu-HU" sz="2000" b="1" dirty="0"/>
          </a:p>
          <a:p>
            <a:r>
              <a:rPr lang="hu-HU" altLang="hu-HU" sz="3200" b="1" u="sng" dirty="0"/>
              <a:t>Zsolnai József szerint</a:t>
            </a:r>
            <a:r>
              <a:rPr lang="hu-HU" altLang="hu-HU" sz="3200" b="1" dirty="0"/>
              <a:t>:</a:t>
            </a:r>
          </a:p>
          <a:p>
            <a:pPr lvl="1"/>
            <a:r>
              <a:rPr lang="hu-HU" altLang="hu-HU" sz="3200" b="1" dirty="0"/>
              <a:t>Együttműködő – korlátozó</a:t>
            </a:r>
          </a:p>
          <a:p>
            <a:pPr lvl="1"/>
            <a:r>
              <a:rPr lang="hu-HU" altLang="hu-HU" sz="3200" b="1" dirty="0"/>
              <a:t>Együttműködő – tehetetlen</a:t>
            </a:r>
          </a:p>
          <a:p>
            <a:pPr lvl="1"/>
            <a:r>
              <a:rPr lang="hu-HU" altLang="hu-HU" sz="3200" b="1" dirty="0"/>
              <a:t>Erőszakos – korlátozó</a:t>
            </a:r>
          </a:p>
          <a:p>
            <a:pPr lvl="1"/>
            <a:r>
              <a:rPr lang="hu-HU" altLang="hu-HU" sz="3200" b="1" dirty="0"/>
              <a:t>Erőszakos – tehetetlen</a:t>
            </a:r>
          </a:p>
          <a:p>
            <a:pPr lvl="1"/>
            <a:r>
              <a:rPr lang="hu-HU" altLang="hu-HU" sz="3200" b="1" dirty="0"/>
              <a:t>Erőszakos </a:t>
            </a:r>
            <a:r>
              <a:rPr lang="hu-HU" altLang="hu-HU" sz="3200" b="1" dirty="0" smtClean="0"/>
              <a:t>– közömbös</a:t>
            </a:r>
          </a:p>
          <a:p>
            <a:pPr lvl="1"/>
            <a:endParaRPr lang="hu-HU" altLang="hu-HU" sz="2800" dirty="0"/>
          </a:p>
          <a:p>
            <a:endParaRPr lang="hu-HU" sz="4000" b="1" dirty="0"/>
          </a:p>
        </p:txBody>
      </p:sp>
    </p:spTree>
    <p:extLst>
      <p:ext uri="{BB962C8B-B14F-4D97-AF65-F5344CB8AC3E}">
        <p14:creationId xmlns:p14="http://schemas.microsoft.com/office/powerpoint/2010/main" xmlns="" val="252348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350"/>
            <a:ext cx="9144000" cy="6858000"/>
          </a:xfrm>
          <a:prstGeom prst="rect">
            <a:avLst/>
          </a:prstGeom>
        </p:spPr>
      </p:pic>
      <p:pic>
        <p:nvPicPr>
          <p:cNvPr id="6" name="Picture 2" descr="C:\Users\Lehmann László\Pictures\sportiskolai program logo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69160"/>
            <a:ext cx="1655887" cy="90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3203848" y="9350"/>
            <a:ext cx="5940153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altLang="hu-HU" sz="4000" b="1" dirty="0" smtClean="0"/>
              <a:t>A pedagógus önreflexiója</a:t>
            </a:r>
          </a:p>
          <a:p>
            <a:endParaRPr lang="hu-HU" sz="1000" b="1" dirty="0"/>
          </a:p>
          <a:p>
            <a:r>
              <a:rPr lang="hu-HU" sz="3200" b="1" dirty="0" smtClean="0"/>
              <a:t>Az önreflexió lényege nem más, mint az adott pedagógus- tevékenység implicit vagy explicit filozófiája, </a:t>
            </a:r>
            <a:r>
              <a:rPr lang="hu-HU" sz="3200" b="1" dirty="0" err="1" smtClean="0"/>
              <a:t>metaelemzése</a:t>
            </a:r>
            <a:r>
              <a:rPr lang="hu-HU" sz="3200" b="1" dirty="0" smtClean="0"/>
              <a:t>.</a:t>
            </a:r>
          </a:p>
          <a:p>
            <a:endParaRPr lang="hu-HU" sz="1000" b="1" dirty="0"/>
          </a:p>
          <a:p>
            <a:r>
              <a:rPr lang="hu-HU" sz="3200" b="1" u="sng" dirty="0" smtClean="0"/>
              <a:t>Az önreflexió típusai</a:t>
            </a:r>
            <a:r>
              <a:rPr lang="hu-HU" sz="3200" b="1" dirty="0" smtClean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 smtClean="0"/>
              <a:t>mindennapi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/>
              <a:t>s</a:t>
            </a:r>
            <a:r>
              <a:rPr lang="hu-HU" sz="2800" b="1" dirty="0" smtClean="0"/>
              <a:t>zakmai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/>
              <a:t>t</a:t>
            </a:r>
            <a:r>
              <a:rPr lang="hu-HU" sz="2800" b="1" dirty="0" smtClean="0"/>
              <a:t>udományos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 smtClean="0"/>
              <a:t>művészi</a:t>
            </a:r>
          </a:p>
          <a:p>
            <a:endParaRPr lang="hu-HU" sz="1000" b="1" dirty="0" smtClean="0"/>
          </a:p>
          <a:p>
            <a:r>
              <a:rPr lang="hu-HU" sz="3200" b="1" dirty="0" smtClean="0">
                <a:solidFill>
                  <a:srgbClr val="C00000"/>
                </a:solidFill>
              </a:rPr>
              <a:t>A pedagógusok reflexiós kultúrájával függ össze szakmai énképük színvonala. </a:t>
            </a:r>
            <a:endParaRPr lang="hu-H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689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059832" y="116632"/>
            <a:ext cx="6084168" cy="6741368"/>
          </a:xfrm>
        </p:spPr>
        <p:txBody>
          <a:bodyPr>
            <a:normAutofit/>
          </a:bodyPr>
          <a:lstStyle/>
          <a:p>
            <a:pPr algn="l"/>
            <a:endParaRPr lang="hu-HU" dirty="0"/>
          </a:p>
          <a:p>
            <a:pPr algn="l"/>
            <a:endParaRPr lang="hu-HU" dirty="0" smtClean="0">
              <a:solidFill>
                <a:schemeClr val="tx1"/>
              </a:solidFill>
            </a:endParaRPr>
          </a:p>
        </p:txBody>
      </p:sp>
      <p:pic>
        <p:nvPicPr>
          <p:cNvPr id="5" name="Picture 2" descr="C:\Users\Lehmann László\Pictures\sportiskolai program logo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69160"/>
            <a:ext cx="1655887" cy="90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>
          <a:xfrm>
            <a:off x="3131840" y="197346"/>
            <a:ext cx="601216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hu-HU" sz="4000" b="1" dirty="0" smtClean="0"/>
              <a:t>A köznevelési típusú sportiskola funkciói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hu-HU" sz="2000" b="1" dirty="0">
              <a:ea typeface="Calibri"/>
              <a:cs typeface="Times New Roman"/>
            </a:endParaRP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3200" b="1" dirty="0" smtClean="0">
                <a:ea typeface="Calibri"/>
                <a:cs typeface="Times New Roman"/>
              </a:rPr>
              <a:t>Szocializáció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3200" b="1" dirty="0" err="1" smtClean="0">
                <a:ea typeface="Calibri"/>
                <a:cs typeface="Times New Roman"/>
              </a:rPr>
              <a:t>Perszonalizáció</a:t>
            </a:r>
            <a:endParaRPr lang="hu-HU" sz="3200" b="1" dirty="0" smtClean="0">
              <a:ea typeface="Calibri"/>
              <a:cs typeface="Times New Roman"/>
            </a:endParaRP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3200" b="1" dirty="0" smtClean="0">
                <a:ea typeface="Calibri"/>
                <a:cs typeface="Times New Roman"/>
              </a:rPr>
              <a:t>„Közismeretei” tudásátadás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3200" b="1" dirty="0" smtClean="0">
                <a:ea typeface="Calibri"/>
                <a:cs typeface="Times New Roman"/>
              </a:rPr>
              <a:t>Sportági képzés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hu-HU" sz="2000" b="1" dirty="0" smtClean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hu-HU" sz="3200" b="1" dirty="0" smtClean="0">
                <a:ea typeface="Calibri"/>
                <a:cs typeface="Times New Roman"/>
              </a:rPr>
              <a:t>Lehetne még funkcióként beszélni a pedagógiai </a:t>
            </a:r>
            <a:r>
              <a:rPr lang="hu-HU" sz="3200" b="1" dirty="0" err="1" smtClean="0">
                <a:ea typeface="Calibri"/>
                <a:cs typeface="Times New Roman"/>
              </a:rPr>
              <a:t>kutatásról-fejlesztésről-innovációról</a:t>
            </a:r>
            <a:r>
              <a:rPr lang="hu-HU" sz="3200" b="1" dirty="0" smtClean="0">
                <a:ea typeface="Calibri"/>
                <a:cs typeface="Times New Roman"/>
              </a:rPr>
              <a:t>, de ennek feltételei az állami iskolafenntartásban nem adottak. </a:t>
            </a:r>
            <a:endParaRPr lang="hu-HU" sz="32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863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195736" y="0"/>
            <a:ext cx="5760640" cy="6597352"/>
          </a:xfrm>
        </p:spPr>
        <p:txBody>
          <a:bodyPr>
            <a:normAutofit/>
          </a:bodyPr>
          <a:lstStyle/>
          <a:p>
            <a:endParaRPr lang="hu-HU" dirty="0" smtClean="0"/>
          </a:p>
          <a:p>
            <a:endParaRPr lang="hu-HU" dirty="0" smtClean="0"/>
          </a:p>
        </p:txBody>
      </p:sp>
      <p:pic>
        <p:nvPicPr>
          <p:cNvPr id="6" name="Picture 2" descr="C:\Users\Lehmann László\Pictures\sportiskolai program logo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13176"/>
            <a:ext cx="1655887" cy="90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3275856" y="0"/>
            <a:ext cx="5845427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4000" b="1" dirty="0" smtClean="0"/>
              <a:t>Szocializáció – szociális értékrend</a:t>
            </a:r>
          </a:p>
          <a:p>
            <a:endParaRPr lang="hu-HU" sz="800" b="1" dirty="0" smtClean="0"/>
          </a:p>
          <a:p>
            <a:r>
              <a:rPr lang="hu-HU" sz="3200" b="1" dirty="0" smtClean="0"/>
              <a:t>A szocializáció az egyén szociális kompetenciájától függ. A szociális kompetencia működését az egyéni szociális értékrend és a szociális képességrendszer szabályozza. Az egyéni tudat és a szociális kompetencia fejlettsége a spontán és szándékos szocializációtól, a neveléstől függ.  </a:t>
            </a:r>
          </a:p>
          <a:p>
            <a:endParaRPr lang="hu-HU" sz="800" b="1" u="sng" dirty="0" smtClean="0"/>
          </a:p>
          <a:p>
            <a:endParaRPr lang="hu-HU" sz="800" b="1" i="1" dirty="0" smtClean="0"/>
          </a:p>
          <a:p>
            <a:r>
              <a:rPr lang="hu-HU" sz="2000" b="1" i="1" dirty="0" smtClean="0"/>
              <a:t>(Nagy József: Nevelési kézikönyv)</a:t>
            </a:r>
            <a:endParaRPr lang="hu-HU" sz="2000" b="1" i="1" dirty="0"/>
          </a:p>
        </p:txBody>
      </p:sp>
    </p:spTree>
    <p:extLst>
      <p:ext uri="{BB962C8B-B14F-4D97-AF65-F5344CB8AC3E}">
        <p14:creationId xmlns:p14="http://schemas.microsoft.com/office/powerpoint/2010/main" xmlns="" val="281114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555776" y="0"/>
            <a:ext cx="5544616" cy="6381328"/>
          </a:xfrm>
        </p:spPr>
        <p:txBody>
          <a:bodyPr/>
          <a:lstStyle/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</p:txBody>
      </p:sp>
      <p:pic>
        <p:nvPicPr>
          <p:cNvPr id="7" name="Picture 2" descr="C:\Users\Lehmann László\Pictures\sportiskolai program logo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69160"/>
            <a:ext cx="1655887" cy="90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3131840" y="0"/>
            <a:ext cx="601216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altLang="hu-HU" sz="4000" b="1" dirty="0" smtClean="0"/>
          </a:p>
          <a:p>
            <a:r>
              <a:rPr lang="hu-HU" altLang="hu-HU" sz="4000" b="1" dirty="0" smtClean="0"/>
              <a:t>Szociális tanulás</a:t>
            </a:r>
            <a:endParaRPr lang="hu-HU" altLang="hu-HU" sz="3200" b="1" dirty="0"/>
          </a:p>
          <a:p>
            <a:pPr>
              <a:buFont typeface="Wingdings" pitchFamily="2" charset="2"/>
              <a:buNone/>
            </a:pPr>
            <a:endParaRPr lang="hu-HU" altLang="hu-HU" sz="2000" b="1" dirty="0" smtClean="0"/>
          </a:p>
          <a:p>
            <a:pPr>
              <a:buFont typeface="Wingdings" pitchFamily="2" charset="2"/>
              <a:buNone/>
            </a:pPr>
            <a:r>
              <a:rPr lang="hu-HU" altLang="hu-HU" sz="3200" b="1" dirty="0" smtClean="0"/>
              <a:t>Az </a:t>
            </a:r>
            <a:r>
              <a:rPr lang="hu-HU" altLang="hu-HU" sz="3200" b="1" dirty="0"/>
              <a:t>egyén viselkedése úgy módosul, hogy megfeleljen a csoport vele szemben támasztott elvárásainak.</a:t>
            </a:r>
          </a:p>
          <a:p>
            <a:pPr>
              <a:buFont typeface="Wingdings" pitchFamily="2" charset="2"/>
              <a:buNone/>
            </a:pPr>
            <a:r>
              <a:rPr lang="hu-HU" altLang="hu-HU" sz="3200" b="1" dirty="0" smtClean="0">
                <a:solidFill>
                  <a:srgbClr val="C00000"/>
                </a:solidFill>
              </a:rPr>
              <a:t>„Az </a:t>
            </a:r>
            <a:r>
              <a:rPr lang="hu-HU" altLang="hu-HU" sz="3200" b="1" dirty="0">
                <a:solidFill>
                  <a:srgbClr val="C00000"/>
                </a:solidFill>
              </a:rPr>
              <a:t>egyéniben jelenik meg a társas</a:t>
            </a:r>
            <a:r>
              <a:rPr lang="hu-HU" altLang="hu-HU" sz="3200" b="1" dirty="0" smtClean="0">
                <a:solidFill>
                  <a:srgbClr val="C00000"/>
                </a:solidFill>
              </a:rPr>
              <a:t>.”</a:t>
            </a:r>
          </a:p>
          <a:p>
            <a:endParaRPr lang="hu-HU" sz="2000" b="1" u="sng" dirty="0" smtClean="0"/>
          </a:p>
          <a:p>
            <a:r>
              <a:rPr lang="hu-HU" sz="3200" b="1" u="sng" dirty="0" smtClean="0"/>
              <a:t>Szociális </a:t>
            </a:r>
            <a:r>
              <a:rPr lang="hu-HU" sz="3200" b="1" u="sng" dirty="0"/>
              <a:t>képességrendszer</a:t>
            </a:r>
            <a:r>
              <a:rPr lang="hu-HU" sz="3200" b="1" dirty="0"/>
              <a:t>: szociális készségek és </a:t>
            </a:r>
            <a:r>
              <a:rPr lang="hu-HU" sz="3200" b="1" dirty="0" smtClean="0"/>
              <a:t>ismeretek</a:t>
            </a:r>
          </a:p>
          <a:p>
            <a:endParaRPr lang="hu-HU" sz="2000" b="1" i="1" dirty="0" smtClean="0"/>
          </a:p>
          <a:p>
            <a:r>
              <a:rPr lang="hu-HU" sz="2000" b="1" i="1" dirty="0" smtClean="0"/>
              <a:t>(</a:t>
            </a:r>
            <a:r>
              <a:rPr lang="hu-HU" sz="2000" b="1" i="1" dirty="0"/>
              <a:t>Nagy József: Nevelési kézikönyv)</a:t>
            </a:r>
          </a:p>
          <a:p>
            <a:endParaRPr lang="hu-HU" sz="3200" b="1" dirty="0"/>
          </a:p>
          <a:p>
            <a:pPr>
              <a:buFont typeface="Wingdings" pitchFamily="2" charset="2"/>
              <a:buNone/>
            </a:pPr>
            <a:endParaRPr lang="hu-HU" altLang="hu-H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615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123728" y="11557"/>
            <a:ext cx="5976664" cy="6192688"/>
          </a:xfrm>
        </p:spPr>
        <p:txBody>
          <a:bodyPr>
            <a:normAutofit/>
          </a:bodyPr>
          <a:lstStyle/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pPr algn="r"/>
            <a:endParaRPr lang="hu-HU" dirty="0" smtClean="0">
              <a:solidFill>
                <a:schemeClr val="tx1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3491881" y="0"/>
            <a:ext cx="5652120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4000" b="1" dirty="0" err="1" smtClean="0"/>
              <a:t>Perszonalizáció</a:t>
            </a:r>
            <a:endParaRPr lang="hu-HU" sz="4000" b="1" dirty="0" smtClean="0"/>
          </a:p>
          <a:p>
            <a:endParaRPr lang="hu-HU" sz="1000" b="1" dirty="0" smtClean="0"/>
          </a:p>
          <a:p>
            <a:r>
              <a:rPr lang="hu-HU" sz="3200" b="1" dirty="0" smtClean="0"/>
              <a:t>Az egyén szociális értékrendje öröklött és tanult szociális motívumok készleteinek hierarchikus rendszere. </a:t>
            </a:r>
          </a:p>
          <a:p>
            <a:pPr>
              <a:buFont typeface="Wingdings" pitchFamily="2" charset="2"/>
              <a:buNone/>
            </a:pPr>
            <a:r>
              <a:rPr lang="hu-HU" altLang="hu-HU" sz="3200" b="1" dirty="0"/>
              <a:t>Kialakulnak az egyénre jellemző személyiségtulajdonságok.</a:t>
            </a:r>
          </a:p>
          <a:p>
            <a:pPr>
              <a:buFont typeface="Wingdings" pitchFamily="2" charset="2"/>
              <a:buNone/>
            </a:pPr>
            <a:r>
              <a:rPr lang="hu-HU" altLang="hu-HU" sz="3200" b="1" dirty="0" smtClean="0">
                <a:solidFill>
                  <a:srgbClr val="C00000"/>
                </a:solidFill>
              </a:rPr>
              <a:t>„A </a:t>
            </a:r>
            <a:r>
              <a:rPr lang="hu-HU" altLang="hu-HU" sz="3200" b="1" dirty="0">
                <a:solidFill>
                  <a:srgbClr val="C00000"/>
                </a:solidFill>
              </a:rPr>
              <a:t>közösségben megjelenik az egyedi</a:t>
            </a:r>
            <a:r>
              <a:rPr lang="hu-HU" altLang="hu-HU" sz="3200" b="1" dirty="0" smtClean="0">
                <a:solidFill>
                  <a:srgbClr val="C00000"/>
                </a:solidFill>
              </a:rPr>
              <a:t>.”</a:t>
            </a:r>
            <a:endParaRPr lang="hu-HU" altLang="hu-HU" sz="3200" b="1" dirty="0">
              <a:solidFill>
                <a:srgbClr val="C00000"/>
              </a:solidFill>
            </a:endParaRPr>
          </a:p>
          <a:p>
            <a:endParaRPr lang="hu-HU" sz="1000" b="1" u="sng" dirty="0"/>
          </a:p>
          <a:p>
            <a:r>
              <a:rPr lang="hu-HU" sz="3200" b="1" u="sng" dirty="0" smtClean="0"/>
              <a:t>Egyéni </a:t>
            </a:r>
            <a:r>
              <a:rPr lang="hu-HU" sz="3200" b="1" u="sng" dirty="0"/>
              <a:t>szociális értékrend</a:t>
            </a:r>
            <a:r>
              <a:rPr lang="hu-HU" sz="3200" b="1" dirty="0"/>
              <a:t>: szociális motívumok, hajlamok, attitűdök </a:t>
            </a:r>
            <a:r>
              <a:rPr lang="hu-HU" sz="3200" b="1" dirty="0" smtClean="0"/>
              <a:t>meggyőződések</a:t>
            </a:r>
          </a:p>
          <a:p>
            <a:endParaRPr lang="hu-HU" sz="1000" b="1" i="1" dirty="0" smtClean="0"/>
          </a:p>
          <a:p>
            <a:r>
              <a:rPr lang="hu-HU" sz="2000" b="1" i="1" dirty="0" smtClean="0"/>
              <a:t>(</a:t>
            </a:r>
            <a:r>
              <a:rPr lang="hu-HU" sz="2000" b="1" i="1" dirty="0"/>
              <a:t>Nagy József: Nevelési kézikönyv</a:t>
            </a:r>
            <a:r>
              <a:rPr lang="hu-HU" sz="2000" b="1" i="1" dirty="0" smtClean="0"/>
              <a:t>)</a:t>
            </a:r>
            <a:endParaRPr lang="hu-HU" sz="2000" b="1" i="1" dirty="0"/>
          </a:p>
        </p:txBody>
      </p:sp>
    </p:spTree>
    <p:extLst>
      <p:ext uri="{BB962C8B-B14F-4D97-AF65-F5344CB8AC3E}">
        <p14:creationId xmlns:p14="http://schemas.microsoft.com/office/powerpoint/2010/main" xmlns="" val="160681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683568" y="1052736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C:\Users\Lehmann László\Pictures\sportiskolai program logo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869160"/>
            <a:ext cx="1655887" cy="90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3281739" y="6515"/>
            <a:ext cx="5868144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4000" b="1" dirty="0" smtClean="0"/>
              <a:t>A pedagógusi professziók fogalma</a:t>
            </a:r>
          </a:p>
          <a:p>
            <a:endParaRPr lang="hu-HU" sz="2000" b="1" dirty="0"/>
          </a:p>
          <a:p>
            <a:r>
              <a:rPr lang="hu-HU" sz="3200" b="1" dirty="0" smtClean="0"/>
              <a:t>Hétköznapi jelentése: pedagógus-tükörkép, pedagógus-pályakép</a:t>
            </a:r>
          </a:p>
          <a:p>
            <a:r>
              <a:rPr lang="hu-HU" sz="3200" b="1" dirty="0" smtClean="0"/>
              <a:t>Zsolnai a pedagóguskép részletes leírásának folyamatát három</a:t>
            </a:r>
          </a:p>
          <a:p>
            <a:r>
              <a:rPr lang="hu-HU" sz="3200" b="1" dirty="0" smtClean="0"/>
              <a:t>egymást követő lépésben kívánta megvalósítani. </a:t>
            </a:r>
          </a:p>
          <a:p>
            <a:endParaRPr lang="hu-HU" sz="2000" b="1" dirty="0"/>
          </a:p>
          <a:p>
            <a:r>
              <a:rPr lang="hu-HU" sz="2000" dirty="0" smtClean="0"/>
              <a:t> </a:t>
            </a:r>
          </a:p>
          <a:p>
            <a:r>
              <a:rPr lang="hu-HU" sz="2000" b="1" i="1" dirty="0" smtClean="0"/>
              <a:t>(Fábián Gyöngyi: </a:t>
            </a:r>
            <a:r>
              <a:rPr lang="hu-HU" sz="2000" b="1" i="1" dirty="0"/>
              <a:t>Tükörtől tükörig: </a:t>
            </a:r>
            <a:r>
              <a:rPr lang="hu-HU" sz="2000" b="1" i="1" dirty="0" smtClean="0"/>
              <a:t>A pedagógus pályakép </a:t>
            </a:r>
            <a:r>
              <a:rPr lang="hu-HU" sz="2000" b="1" i="1" dirty="0"/>
              <a:t>változásainak </a:t>
            </a:r>
            <a:r>
              <a:rPr lang="hu-HU" sz="2000" b="1" i="1" dirty="0" smtClean="0"/>
              <a:t>elmúlt negyven éve)</a:t>
            </a:r>
          </a:p>
          <a:p>
            <a:r>
              <a:rPr lang="hu-HU" sz="2000" b="1" i="1" dirty="0" smtClean="0"/>
              <a:t>(Zsolnai József: Paradigmák és paradigmaváltások a magyarországi anyanyelv és irodalompedagógiai kutatások körében)</a:t>
            </a:r>
            <a:endParaRPr lang="hu-HU" sz="2000" b="1" i="1" dirty="0"/>
          </a:p>
        </p:txBody>
      </p:sp>
    </p:spTree>
    <p:extLst>
      <p:ext uri="{BB962C8B-B14F-4D97-AF65-F5344CB8AC3E}">
        <p14:creationId xmlns:p14="http://schemas.microsoft.com/office/powerpoint/2010/main" xmlns="" val="34076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411760" y="0"/>
            <a:ext cx="5688632" cy="6381328"/>
          </a:xfrm>
        </p:spPr>
        <p:txBody>
          <a:bodyPr/>
          <a:lstStyle/>
          <a:p>
            <a:endParaRPr lang="hu-HU" dirty="0" smtClean="0"/>
          </a:p>
          <a:p>
            <a:endParaRPr lang="hu-HU" dirty="0" smtClean="0"/>
          </a:p>
          <a:p>
            <a:pPr algn="r"/>
            <a:endParaRPr lang="hu-HU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hu-H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C:\Users\Lehmann László\Pictures\sportiskolai program logo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69160"/>
            <a:ext cx="1655887" cy="90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3851921" y="0"/>
            <a:ext cx="52920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altLang="hu-HU" sz="4000" b="1" dirty="0" smtClean="0"/>
          </a:p>
          <a:p>
            <a:r>
              <a:rPr lang="hu-HU" altLang="hu-HU" sz="4000" b="1" dirty="0" smtClean="0"/>
              <a:t>A </a:t>
            </a:r>
            <a:r>
              <a:rPr lang="hu-HU" altLang="hu-HU" sz="4000" b="1" dirty="0"/>
              <a:t>szocializáció színterei</a:t>
            </a:r>
            <a:endParaRPr lang="hu-HU" sz="4000" b="1" dirty="0"/>
          </a:p>
        </p:txBody>
      </p:sp>
      <p:pic>
        <p:nvPicPr>
          <p:cNvPr id="7" name="Picture 6" descr="színtere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4400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099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123728" y="11557"/>
            <a:ext cx="5976664" cy="6192688"/>
          </a:xfrm>
        </p:spPr>
        <p:txBody>
          <a:bodyPr>
            <a:normAutofit/>
          </a:bodyPr>
          <a:lstStyle/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pPr algn="r"/>
            <a:endParaRPr lang="hu-HU" dirty="0" smtClean="0">
              <a:solidFill>
                <a:schemeClr val="tx1"/>
              </a:solidFill>
            </a:endParaRPr>
          </a:p>
        </p:txBody>
      </p:sp>
      <p:pic>
        <p:nvPicPr>
          <p:cNvPr id="6" name="Picture 2" descr="C:\Users\Lehmann László\Pictures\sportiskolai program logo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69160"/>
            <a:ext cx="1655887" cy="90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/>
          <p:cNvSpPr/>
          <p:nvPr/>
        </p:nvSpPr>
        <p:spPr>
          <a:xfrm>
            <a:off x="3131840" y="0"/>
            <a:ext cx="602717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800" b="1" dirty="0" smtClean="0"/>
              <a:t>Közismereti tudásközvetítés</a:t>
            </a:r>
          </a:p>
          <a:p>
            <a:endParaRPr lang="hu-HU" sz="1000" b="1" dirty="0" smtClean="0"/>
          </a:p>
          <a:p>
            <a:r>
              <a:rPr lang="hu-HU" sz="2800" b="1" dirty="0" smtClean="0"/>
              <a:t>A pedagógia köznapi nyelvén „oktatásnak” nevezzük, vagy „a tantárgyi tanulási folyamatok tervezésének, szervezésének”.</a:t>
            </a:r>
          </a:p>
          <a:p>
            <a:r>
              <a:rPr lang="hu-HU" sz="2800" b="1" dirty="0" smtClean="0"/>
              <a:t>A lényeg a megváltozott pedagógusi szerepfelfogás.</a:t>
            </a:r>
          </a:p>
          <a:p>
            <a:endParaRPr lang="hu-HU" sz="1000" b="1" dirty="0" smtClean="0"/>
          </a:p>
          <a:p>
            <a:r>
              <a:rPr lang="hu-HU" sz="2800" b="1" dirty="0" smtClean="0"/>
              <a:t>Mi a lényegi szerepe a pedagógusnak?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u="sng" dirty="0" smtClean="0">
                <a:solidFill>
                  <a:srgbClr val="C00000"/>
                </a:solidFill>
              </a:rPr>
              <a:t>Ismeretközlő</a:t>
            </a:r>
            <a:r>
              <a:rPr lang="hu-HU" sz="2800" b="1" dirty="0" smtClean="0"/>
              <a:t> – (módszer: előadás; munkaforma: frontális) vagy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u="sng" dirty="0" smtClean="0">
                <a:solidFill>
                  <a:srgbClr val="C00000"/>
                </a:solidFill>
              </a:rPr>
              <a:t>Tanulásirányító</a:t>
            </a:r>
            <a:r>
              <a:rPr lang="hu-HU" sz="2800" b="1" dirty="0" smtClean="0"/>
              <a:t> – (módszer: tevékenykedtető, képességfejlesztő; munkaforma: differenciált). </a:t>
            </a:r>
          </a:p>
          <a:p>
            <a:endParaRPr lang="hu-HU" sz="1000" b="1" dirty="0" smtClean="0"/>
          </a:p>
          <a:p>
            <a:r>
              <a:rPr lang="hu-HU" sz="2000" b="1" i="1" dirty="0" smtClean="0"/>
              <a:t>(Zsolnai József: Egy </a:t>
            </a:r>
            <a:r>
              <a:rPr lang="hu-HU" sz="2000" b="1" i="1" dirty="0" err="1" smtClean="0"/>
              <a:t>gyakorlatközeli</a:t>
            </a:r>
            <a:r>
              <a:rPr lang="hu-HU" sz="2000" b="1" i="1" dirty="0" smtClean="0"/>
              <a:t> pedagógia)</a:t>
            </a:r>
            <a:r>
              <a:rPr lang="hu-HU" sz="2800" b="1" dirty="0" smtClean="0"/>
              <a:t>  </a:t>
            </a:r>
            <a:endParaRPr lang="hu-HU" sz="2800" b="1" dirty="0"/>
          </a:p>
        </p:txBody>
      </p:sp>
    </p:spTree>
    <p:extLst>
      <p:ext uri="{BB962C8B-B14F-4D97-AF65-F5344CB8AC3E}">
        <p14:creationId xmlns:p14="http://schemas.microsoft.com/office/powerpoint/2010/main" xmlns="" val="108301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743200" y="0"/>
            <a:ext cx="5357192" cy="6381328"/>
          </a:xfrm>
        </p:spPr>
        <p:txBody>
          <a:bodyPr/>
          <a:lstStyle/>
          <a:p>
            <a:endParaRPr lang="hu-HU" dirty="0" smtClean="0"/>
          </a:p>
          <a:p>
            <a:endParaRPr lang="hu-HU" dirty="0" smtClean="0"/>
          </a:p>
          <a:p>
            <a:pPr algn="r"/>
            <a:endParaRPr lang="hu-HU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hu-HU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C:\Users\Lehmann László\Pictures\sportiskolai program logo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69160"/>
            <a:ext cx="1655887" cy="90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3131840" y="0"/>
            <a:ext cx="5995541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4000" b="1" dirty="0" smtClean="0"/>
              <a:t>Sportági képzés</a:t>
            </a:r>
          </a:p>
          <a:p>
            <a:endParaRPr lang="hu-HU" sz="1000" b="1" dirty="0" smtClean="0"/>
          </a:p>
          <a:p>
            <a:r>
              <a:rPr lang="hu-HU" sz="3000" b="1" dirty="0" smtClean="0"/>
              <a:t>Itt elsősorban nem a testnevelés tantárgyra gondoltunk, hanem a választott sportág minél magasabb szintű „elsajátítására”, tehát a sportági képzésben a teljesítményfokozás sportpedagógiai szempontú adaptációjára. </a:t>
            </a:r>
          </a:p>
          <a:p>
            <a:r>
              <a:rPr lang="hu-HU" sz="3000" b="1" dirty="0" smtClean="0"/>
              <a:t>Ehhez szükség van a legújabb edzésmódszerek és eszközök ismeretére és professzionális szintű alkalmazása mellett a legmodernebb sportpedagógiai-sportpszichológiai tudás gyakorlati alkalmazására is. </a:t>
            </a:r>
            <a:endParaRPr lang="hu-HU" sz="3000" b="1" dirty="0"/>
          </a:p>
        </p:txBody>
      </p:sp>
    </p:spTree>
    <p:extLst>
      <p:ext uri="{BB962C8B-B14F-4D97-AF65-F5344CB8AC3E}">
        <p14:creationId xmlns:p14="http://schemas.microsoft.com/office/powerpoint/2010/main" xmlns="" val="251168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228"/>
            <a:ext cx="9203535" cy="6858000"/>
          </a:xfrm>
          <a:prstGeom prst="rect">
            <a:avLst/>
          </a:prstGeom>
        </p:spPr>
      </p:pic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" y="0"/>
            <a:ext cx="9203534" cy="6874228"/>
          </a:xfrm>
        </p:spPr>
        <p:txBody>
          <a:bodyPr/>
          <a:lstStyle/>
          <a:p>
            <a:endParaRPr lang="hu-HU" dirty="0" smtClean="0"/>
          </a:p>
          <a:p>
            <a:endParaRPr lang="hu-HU" dirty="0" smtClean="0"/>
          </a:p>
          <a:p>
            <a:endParaRPr lang="hu-HU" sz="4000" b="1" dirty="0" smtClean="0">
              <a:solidFill>
                <a:schemeClr val="tx1"/>
              </a:solidFill>
            </a:endParaRPr>
          </a:p>
          <a:p>
            <a:endParaRPr lang="hu-HU" sz="4000" b="1" dirty="0">
              <a:solidFill>
                <a:schemeClr val="tx1"/>
              </a:solidFill>
            </a:endParaRPr>
          </a:p>
          <a:p>
            <a:endParaRPr lang="hu-HU" sz="4000" b="1" dirty="0" smtClean="0">
              <a:solidFill>
                <a:schemeClr val="tx1"/>
              </a:solidFill>
            </a:endParaRPr>
          </a:p>
          <a:p>
            <a:endParaRPr lang="hu-HU" sz="4400" b="1" dirty="0">
              <a:solidFill>
                <a:schemeClr val="tx1"/>
              </a:solidFill>
            </a:endParaRPr>
          </a:p>
          <a:p>
            <a:r>
              <a:rPr lang="hu-H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endParaRPr lang="hu-H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C:\Users\Lehmann László\Pictures\sportiskolai program logo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5342" y="29164"/>
            <a:ext cx="1728192" cy="102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14581877"/>
              </p:ext>
            </p:extLst>
          </p:nvPr>
        </p:nvGraphicFramePr>
        <p:xfrm>
          <a:off x="32048" y="1157972"/>
          <a:ext cx="9175339" cy="53186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27783"/>
                <a:gridCol w="1512168"/>
                <a:gridCol w="1800200"/>
                <a:gridCol w="1872208"/>
                <a:gridCol w="1362980"/>
              </a:tblGrid>
              <a:tr h="360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 smtClean="0">
                          <a:effectLst/>
                        </a:rPr>
                        <a:t>PROFESSZIONALIZÁCIÓ KÖVETELMÉNY-CSOPORTJAI</a:t>
                      </a:r>
                      <a:endParaRPr lang="hu-H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 smtClean="0">
                          <a:effectLst/>
                        </a:rPr>
                        <a:t>SPORTISKOLA </a:t>
                      </a:r>
                      <a:r>
                        <a:rPr lang="hu-HU" sz="2000" dirty="0">
                          <a:effectLst/>
                        </a:rPr>
                        <a:t>FUNKCIÓI</a:t>
                      </a:r>
                      <a:endParaRPr lang="hu-H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72000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 smtClean="0">
                          <a:solidFill>
                            <a:schemeClr val="bg1"/>
                          </a:solidFill>
                          <a:effectLst/>
                        </a:rPr>
                        <a:t>Szocializáció</a:t>
                      </a:r>
                      <a:endParaRPr lang="hu-HU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 err="1" smtClean="0">
                          <a:solidFill>
                            <a:schemeClr val="bg1"/>
                          </a:solidFill>
                          <a:effectLst/>
                        </a:rPr>
                        <a:t>Perszonalizáció</a:t>
                      </a:r>
                      <a:endParaRPr lang="hu-HU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 smtClean="0">
                          <a:solidFill>
                            <a:schemeClr val="bg1"/>
                          </a:solidFill>
                          <a:effectLst/>
                        </a:rPr>
                        <a:t>Tudásközvetítés (közismereti) 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solidFill>
                            <a:schemeClr val="bg1"/>
                          </a:solidFill>
                          <a:effectLst/>
                        </a:rPr>
                        <a:t>Sportági </a:t>
                      </a:r>
                      <a:r>
                        <a:rPr lang="hu-HU" sz="2000" b="1" dirty="0" smtClean="0">
                          <a:solidFill>
                            <a:schemeClr val="bg1"/>
                          </a:solidFill>
                          <a:effectLst/>
                        </a:rPr>
                        <a:t>képzés</a:t>
                      </a:r>
                      <a:endParaRPr lang="hu-HU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 smtClean="0">
                          <a:effectLst/>
                        </a:rPr>
                        <a:t>A pedagógus tudástípusai</a:t>
                      </a:r>
                      <a:endParaRPr lang="hu-H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 smtClean="0"/>
                        <a:t>Stratégiai tudás</a:t>
                      </a:r>
                      <a:endParaRPr lang="hu-HU" sz="2000" b="1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 smtClean="0"/>
                        <a:t>Diagnosztizáló tudás</a:t>
                      </a:r>
                      <a:endParaRPr lang="hu-HU" sz="2000" b="1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 err="1" smtClean="0"/>
                        <a:t>Szubsztantív</a:t>
                      </a:r>
                      <a:r>
                        <a:rPr lang="hu-HU" sz="2000" b="1" dirty="0" smtClean="0"/>
                        <a:t> tudás</a:t>
                      </a:r>
                      <a:endParaRPr lang="hu-HU" sz="2000" b="1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 smtClean="0"/>
                        <a:t>Norma-tudás</a:t>
                      </a:r>
                      <a:endParaRPr lang="hu-HU" sz="2000" b="1" dirty="0"/>
                    </a:p>
                  </a:txBody>
                  <a:tcPr marL="68580" marR="68580" marT="0" marB="0" anchor="ctr"/>
                </a:tc>
              </a:tr>
              <a:tr h="72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 smtClean="0">
                          <a:effectLst/>
                        </a:rPr>
                        <a:t>Pedagógusképességek</a:t>
                      </a:r>
                      <a:endParaRPr lang="hu-H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</a:rPr>
                        <a:t> </a:t>
                      </a:r>
                      <a:r>
                        <a:rPr lang="hu-HU" sz="2000" b="1" dirty="0" smtClean="0">
                          <a:effectLst/>
                        </a:rPr>
                        <a:t>Szociális képességek</a:t>
                      </a:r>
                      <a:endParaRPr lang="hu-H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 smtClean="0">
                          <a:effectLst/>
                        </a:rPr>
                        <a:t>Kommunikatív képességek</a:t>
                      </a:r>
                      <a:r>
                        <a:rPr lang="hu-HU" sz="2000" b="1" dirty="0">
                          <a:effectLst/>
                        </a:rPr>
                        <a:t> </a:t>
                      </a:r>
                      <a:endParaRPr lang="hu-H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 smtClean="0">
                          <a:effectLst/>
                        </a:rPr>
                        <a:t>Kognitív képességek</a:t>
                      </a:r>
                      <a:r>
                        <a:rPr lang="hu-HU" sz="2000" b="1" dirty="0">
                          <a:effectLst/>
                        </a:rPr>
                        <a:t> </a:t>
                      </a:r>
                      <a:endParaRPr lang="hu-H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 smtClean="0">
                          <a:effectLst/>
                        </a:rPr>
                        <a:t>Szomatikus képességek</a:t>
                      </a:r>
                      <a:endParaRPr lang="hu-H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6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 smtClean="0">
                          <a:effectLst/>
                        </a:rPr>
                        <a:t>A pedagógus attitűdje</a:t>
                      </a:r>
                      <a:endParaRPr lang="hu-H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 smtClean="0">
                          <a:effectLst/>
                        </a:rPr>
                        <a:t>Igenlő</a:t>
                      </a:r>
                      <a:r>
                        <a:rPr lang="hu-HU" sz="2000" b="1" dirty="0">
                          <a:effectLst/>
                        </a:rPr>
                        <a:t> </a:t>
                      </a:r>
                      <a:endParaRPr lang="hu-H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 smtClean="0">
                          <a:effectLst/>
                        </a:rPr>
                        <a:t>Igenlő </a:t>
                      </a:r>
                      <a:endParaRPr lang="hu-H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 smtClean="0">
                          <a:effectLst/>
                        </a:rPr>
                        <a:t>Igenlő </a:t>
                      </a:r>
                      <a:endParaRPr lang="hu-H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 smtClean="0">
                          <a:effectLst/>
                        </a:rPr>
                        <a:t>Igenlő </a:t>
                      </a:r>
                      <a:endParaRPr lang="hu-H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44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 smtClean="0">
                          <a:effectLst/>
                        </a:rPr>
                        <a:t>A pedagógus nevelési stílusa </a:t>
                      </a:r>
                      <a:r>
                        <a:rPr lang="hu-HU" sz="2000" b="1" dirty="0">
                          <a:effectLst/>
                        </a:rPr>
                        <a:t>(</a:t>
                      </a:r>
                      <a:r>
                        <a:rPr lang="hu-HU" sz="2000" b="1" dirty="0" smtClean="0">
                          <a:effectLst/>
                        </a:rPr>
                        <a:t>magatartása)</a:t>
                      </a:r>
                      <a:endParaRPr lang="hu-H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</a:rPr>
                        <a:t> </a:t>
                      </a:r>
                      <a:r>
                        <a:rPr lang="hu-HU" sz="2000" b="1" dirty="0" smtClean="0">
                          <a:effectLst/>
                        </a:rPr>
                        <a:t>Együtt-működő engedékeny</a:t>
                      </a:r>
                      <a:endParaRPr lang="hu-H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 smtClean="0">
                          <a:effectLst/>
                        </a:rPr>
                        <a:t>Együttműködő engedékeny</a:t>
                      </a:r>
                      <a:r>
                        <a:rPr lang="hu-HU" sz="2000" b="1" dirty="0">
                          <a:effectLst/>
                        </a:rPr>
                        <a:t> </a:t>
                      </a:r>
                      <a:endParaRPr lang="hu-H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 smtClean="0">
                          <a:effectLst/>
                        </a:rPr>
                        <a:t>Együttműködő korlátozó</a:t>
                      </a:r>
                      <a:r>
                        <a:rPr lang="hu-HU" sz="2000" b="1" dirty="0">
                          <a:effectLst/>
                        </a:rPr>
                        <a:t> </a:t>
                      </a:r>
                      <a:endParaRPr lang="hu-H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</a:rPr>
                        <a:t> </a:t>
                      </a:r>
                      <a:r>
                        <a:rPr lang="hu-HU" sz="2000" b="1" dirty="0" smtClean="0">
                          <a:effectLst/>
                        </a:rPr>
                        <a:t>Együtt-működő korlátozó v. erőszakos korlátozó</a:t>
                      </a:r>
                      <a:endParaRPr lang="hu-H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2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 smtClean="0">
                          <a:effectLst/>
                        </a:rPr>
                        <a:t>A pedagógus önreflexiója</a:t>
                      </a:r>
                      <a:endParaRPr lang="hu-H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</a:rPr>
                        <a:t> </a:t>
                      </a:r>
                      <a:r>
                        <a:rPr lang="hu-HU" sz="2000" b="1" dirty="0" smtClean="0">
                          <a:effectLst/>
                        </a:rPr>
                        <a:t>Mindennapi</a:t>
                      </a:r>
                      <a:endParaRPr lang="hu-H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</a:rPr>
                        <a:t> </a:t>
                      </a:r>
                      <a:r>
                        <a:rPr lang="hu-HU" sz="2000" b="1" dirty="0" smtClean="0">
                          <a:effectLst/>
                        </a:rPr>
                        <a:t>Mindennapi</a:t>
                      </a:r>
                      <a:endParaRPr lang="hu-H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</a:rPr>
                        <a:t> </a:t>
                      </a:r>
                      <a:r>
                        <a:rPr lang="hu-HU" sz="2000" b="1" dirty="0" smtClean="0">
                          <a:effectLst/>
                        </a:rPr>
                        <a:t>Tudományos v. művészi</a:t>
                      </a:r>
                      <a:endParaRPr lang="hu-H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</a:rPr>
                        <a:t> </a:t>
                      </a:r>
                      <a:r>
                        <a:rPr lang="hu-HU" sz="2000" b="1" dirty="0" smtClean="0">
                          <a:effectLst/>
                        </a:rPr>
                        <a:t>Szakmai</a:t>
                      </a:r>
                      <a:endParaRPr lang="hu-H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Téglalap 6"/>
          <p:cNvSpPr/>
          <p:nvPr/>
        </p:nvSpPr>
        <p:spPr>
          <a:xfrm>
            <a:off x="971600" y="29164"/>
            <a:ext cx="79439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4000" b="1" dirty="0"/>
              <a:t>Pedagógusi </a:t>
            </a:r>
            <a:r>
              <a:rPr lang="hu-HU" sz="4000" b="1" dirty="0" err="1"/>
              <a:t>professziomátrix</a:t>
            </a:r>
            <a:r>
              <a:rPr lang="hu-HU" sz="4000" b="1" dirty="0"/>
              <a:t> </a:t>
            </a:r>
            <a:endParaRPr lang="hu-HU" sz="4000" b="1" dirty="0" smtClean="0"/>
          </a:p>
          <a:p>
            <a:r>
              <a:rPr lang="hu-HU" sz="4000" b="1" dirty="0" smtClean="0"/>
              <a:t>a köznevelési típusú sportiskolákban </a:t>
            </a:r>
            <a:endParaRPr lang="hu-HU" sz="4000" b="1" dirty="0"/>
          </a:p>
        </p:txBody>
      </p:sp>
      <p:sp>
        <p:nvSpPr>
          <p:cNvPr id="8" name="Téglalap 7"/>
          <p:cNvSpPr/>
          <p:nvPr/>
        </p:nvSpPr>
        <p:spPr>
          <a:xfrm>
            <a:off x="0" y="6476618"/>
            <a:ext cx="8173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i="1" dirty="0" smtClean="0"/>
              <a:t>(Lehmann László: Pedagógusi </a:t>
            </a:r>
            <a:r>
              <a:rPr lang="hu-HU" b="1" i="1" dirty="0" err="1" smtClean="0"/>
              <a:t>professziomátrix</a:t>
            </a:r>
            <a:r>
              <a:rPr lang="hu-HU" b="1" i="1" dirty="0" smtClean="0"/>
              <a:t> a köznevelési típusú sportiskolában) </a:t>
            </a:r>
            <a:endParaRPr lang="hu-HU" i="1" dirty="0"/>
          </a:p>
        </p:txBody>
      </p:sp>
    </p:spTree>
    <p:extLst>
      <p:ext uri="{BB962C8B-B14F-4D97-AF65-F5344CB8AC3E}">
        <p14:creationId xmlns:p14="http://schemas.microsoft.com/office/powerpoint/2010/main" xmlns="" val="1247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699792" y="0"/>
            <a:ext cx="6444208" cy="6858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endParaRPr lang="hu-HU" sz="2900" b="1" dirty="0" smtClean="0">
              <a:solidFill>
                <a:schemeClr val="tx1"/>
              </a:solidFill>
            </a:endParaRPr>
          </a:p>
          <a:p>
            <a:endParaRPr lang="hu-HU" sz="4000" b="1" dirty="0" smtClean="0">
              <a:solidFill>
                <a:schemeClr val="tx1"/>
              </a:solidFill>
            </a:endParaRPr>
          </a:p>
          <a:p>
            <a:r>
              <a:rPr lang="hu-HU" sz="4000" b="1" dirty="0" smtClean="0">
                <a:solidFill>
                  <a:schemeClr val="tx1"/>
                </a:solidFill>
              </a:rPr>
              <a:t>KÖSZÖNÖM A FIGYELMET!</a:t>
            </a:r>
          </a:p>
          <a:p>
            <a:endParaRPr lang="hu-HU" sz="4000" b="1" dirty="0">
              <a:solidFill>
                <a:schemeClr val="tx1"/>
              </a:solidFill>
            </a:endParaRPr>
          </a:p>
          <a:p>
            <a:endParaRPr lang="hu-HU" b="1" dirty="0">
              <a:solidFill>
                <a:schemeClr val="tx1"/>
              </a:solidFill>
              <a:hlinkClick r:id="rId3"/>
            </a:endParaRPr>
          </a:p>
          <a:p>
            <a:r>
              <a:rPr lang="hu-HU" b="1" dirty="0" err="1" smtClean="0">
                <a:solidFill>
                  <a:schemeClr val="tx1"/>
                </a:solidFill>
                <a:hlinkClick r:id="rId3"/>
              </a:rPr>
              <a:t>lehmann.laszlo</a:t>
            </a:r>
            <a:r>
              <a:rPr lang="hu-HU" b="1" dirty="0" smtClean="0">
                <a:solidFill>
                  <a:schemeClr val="tx1"/>
                </a:solidFill>
                <a:hlinkClick r:id="rId3"/>
              </a:rPr>
              <a:t>@</a:t>
            </a:r>
            <a:r>
              <a:rPr lang="hu-HU" b="1" dirty="0" err="1" smtClean="0">
                <a:solidFill>
                  <a:schemeClr val="tx1"/>
                </a:solidFill>
                <a:hlinkClick r:id="rId3"/>
              </a:rPr>
              <a:t>mob.hu</a:t>
            </a:r>
            <a:r>
              <a:rPr lang="hu-HU" b="1" dirty="0" smtClean="0">
                <a:solidFill>
                  <a:schemeClr val="tx1"/>
                </a:solidFill>
              </a:rPr>
              <a:t> </a:t>
            </a:r>
            <a:endParaRPr lang="hu-HU" dirty="0" smtClean="0">
              <a:solidFill>
                <a:schemeClr val="tx1"/>
              </a:solidFill>
            </a:endParaRPr>
          </a:p>
          <a:p>
            <a:r>
              <a:rPr lang="hu-HU" b="1" dirty="0" err="1" smtClean="0">
                <a:hlinkClick r:id="rId4"/>
              </a:rPr>
              <a:t>www.mob.hu</a:t>
            </a:r>
            <a:r>
              <a:rPr lang="hu-HU" b="1" dirty="0" smtClean="0"/>
              <a:t> </a:t>
            </a:r>
          </a:p>
        </p:txBody>
      </p:sp>
      <p:pic>
        <p:nvPicPr>
          <p:cNvPr id="6" name="Picture 2" descr="C:\Users\Lehmann László\Pictures\sportiskolai program logo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869159"/>
            <a:ext cx="1655887" cy="90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0626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411760" y="0"/>
            <a:ext cx="576064" cy="2564904"/>
          </a:xfrm>
        </p:spPr>
        <p:txBody>
          <a:bodyPr/>
          <a:lstStyle/>
          <a:p>
            <a:endParaRPr lang="hu-HU" dirty="0" smtClean="0"/>
          </a:p>
          <a:p>
            <a:endParaRPr lang="hu-HU" dirty="0" smtClean="0"/>
          </a:p>
          <a:p>
            <a:pPr algn="r"/>
            <a:endParaRPr lang="hu-HU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hu-H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C:\Users\Lehmann László\Pictures\sportiskolai program logo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69160"/>
            <a:ext cx="1655887" cy="90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3131840" y="0"/>
            <a:ext cx="601216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u-HU" sz="3200" b="1" dirty="0" smtClean="0"/>
              <a:t>A </a:t>
            </a:r>
            <a:r>
              <a:rPr lang="hu-HU" sz="3200" b="1" dirty="0"/>
              <a:t>pedagógus professziót az </a:t>
            </a:r>
            <a:r>
              <a:rPr lang="hu-HU" sz="3200" b="1" dirty="0" smtClean="0"/>
              <a:t>értelmiségi szakmák körébe sorolta</a:t>
            </a:r>
            <a:r>
              <a:rPr lang="hu-HU" sz="3200" b="1" dirty="0"/>
              <a:t>, ezért elsőként az értelmiségi pálya jellemző </a:t>
            </a:r>
            <a:r>
              <a:rPr lang="hu-HU" sz="3200" b="1" dirty="0" smtClean="0"/>
              <a:t>jegyeit fogalmazta meg.  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3200" b="1" dirty="0" smtClean="0"/>
              <a:t>Ezután </a:t>
            </a:r>
            <a:r>
              <a:rPr lang="hu-HU" sz="3200" b="1" dirty="0"/>
              <a:t>a pedagógusszakma </a:t>
            </a:r>
            <a:r>
              <a:rPr lang="hu-HU" sz="3200" b="1" dirty="0" smtClean="0"/>
              <a:t>ismeret-</a:t>
            </a:r>
            <a:r>
              <a:rPr lang="hu-HU" sz="3200" b="1" dirty="0"/>
              <a:t>, képesség- és attitűdrepertoárját </a:t>
            </a:r>
            <a:r>
              <a:rPr lang="hu-HU" sz="3200" b="1" dirty="0" smtClean="0"/>
              <a:t>tárta fel.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3200" b="1" dirty="0" smtClean="0"/>
              <a:t>Végezetül az egyes szaktanárok kompetenciáinak </a:t>
            </a:r>
            <a:r>
              <a:rPr lang="hu-HU" sz="3200" b="1" dirty="0"/>
              <a:t>részletes leírását </a:t>
            </a:r>
            <a:r>
              <a:rPr lang="hu-HU" sz="3200" b="1" dirty="0" smtClean="0"/>
              <a:t>végezte el. Ezeknek </a:t>
            </a:r>
            <a:r>
              <a:rPr lang="hu-HU" sz="3200" b="1" dirty="0"/>
              <a:t>a </a:t>
            </a:r>
            <a:r>
              <a:rPr lang="hu-HU" sz="3200" b="1" dirty="0" smtClean="0"/>
              <a:t>leírásoknak az </a:t>
            </a:r>
            <a:r>
              <a:rPr lang="hu-HU" sz="3200" b="1" dirty="0"/>
              <a:t>elnevezésére a </a:t>
            </a:r>
            <a:r>
              <a:rPr lang="hu-HU" sz="3200" b="1" dirty="0" smtClean="0"/>
              <a:t>„</a:t>
            </a:r>
            <a:r>
              <a:rPr lang="hu-HU" sz="3200" b="1" dirty="0" err="1" smtClean="0"/>
              <a:t>professziogram</a:t>
            </a:r>
            <a:r>
              <a:rPr lang="hu-HU" sz="3200" b="1" dirty="0" smtClean="0"/>
              <a:t>” </a:t>
            </a:r>
            <a:r>
              <a:rPr lang="hu-HU" sz="3200" b="1" dirty="0"/>
              <a:t>jelölést </a:t>
            </a:r>
            <a:r>
              <a:rPr lang="hu-HU" sz="3200" b="1" dirty="0" smtClean="0"/>
              <a:t>alkalmazta</a:t>
            </a:r>
            <a:r>
              <a:rPr lang="hu-HU" sz="3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82586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743200" y="0"/>
            <a:ext cx="5357192" cy="6381328"/>
          </a:xfrm>
        </p:spPr>
        <p:txBody>
          <a:bodyPr/>
          <a:lstStyle/>
          <a:p>
            <a:endParaRPr lang="hu-HU" dirty="0" smtClean="0"/>
          </a:p>
          <a:p>
            <a:endParaRPr lang="hu-HU" dirty="0" smtClean="0"/>
          </a:p>
          <a:p>
            <a:pPr algn="r"/>
            <a:endParaRPr lang="hu-HU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hu-HU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C:\Users\Lehmann László\Pictures\sportiskolai program logo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869160"/>
            <a:ext cx="1655887" cy="90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3131840" y="0"/>
            <a:ext cx="601216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b="1" dirty="0"/>
              <a:t>Az 1996-ban kidolgozott </a:t>
            </a:r>
            <a:r>
              <a:rPr lang="hu-HU" sz="3200" b="1" dirty="0" err="1"/>
              <a:t>professziogramok</a:t>
            </a:r>
            <a:r>
              <a:rPr lang="hu-HU" sz="3200" b="1" dirty="0"/>
              <a:t> az iskola hármas funkciójának </a:t>
            </a:r>
            <a:r>
              <a:rPr lang="hu-HU" sz="3200" b="1" dirty="0" smtClean="0"/>
              <a:t>megfelelően a </a:t>
            </a:r>
            <a:r>
              <a:rPr lang="hu-HU" sz="3200" b="1" u="sng" dirty="0"/>
              <a:t>szocializációs</a:t>
            </a:r>
            <a:r>
              <a:rPr lang="hu-HU" sz="3200" b="1" dirty="0"/>
              <a:t>, a </a:t>
            </a:r>
            <a:r>
              <a:rPr lang="hu-HU" sz="3200" b="1" u="sng" dirty="0" err="1" smtClean="0"/>
              <a:t>perszonalizációs</a:t>
            </a:r>
            <a:r>
              <a:rPr lang="hu-HU" sz="3200" b="1" u="sng" dirty="0" smtClean="0"/>
              <a:t> </a:t>
            </a:r>
            <a:r>
              <a:rPr lang="hu-HU" sz="3200" b="1" dirty="0" smtClean="0"/>
              <a:t>és a </a:t>
            </a:r>
            <a:r>
              <a:rPr lang="hu-HU" sz="3200" b="1" u="sng" dirty="0" smtClean="0"/>
              <a:t>kultúraközvetítői</a:t>
            </a:r>
            <a:r>
              <a:rPr lang="hu-HU" sz="3200" b="1" dirty="0" smtClean="0"/>
              <a:t> szerep </a:t>
            </a:r>
            <a:r>
              <a:rPr lang="hu-HU" sz="3200" b="1" dirty="0"/>
              <a:t>perspektívájából </a:t>
            </a:r>
            <a:r>
              <a:rPr lang="hu-HU" sz="3200" b="1" dirty="0" smtClean="0"/>
              <a:t>szemlélve,</a:t>
            </a:r>
            <a:endParaRPr lang="hu-HU" sz="3200" b="1" dirty="0"/>
          </a:p>
          <a:p>
            <a:r>
              <a:rPr lang="hu-HU" sz="3200" b="1" dirty="0"/>
              <a:t>felsorolásszerűen fogalmazzák meg minden egyes szaktárgyat oktató pedagógus sikeres</a:t>
            </a:r>
          </a:p>
          <a:p>
            <a:r>
              <a:rPr lang="hu-HU" sz="3200" b="1" dirty="0"/>
              <a:t>működéséhez elengedhetetlen tevékenységeket, hogy ezen keresztül mindenre kiterjedő</a:t>
            </a:r>
          </a:p>
          <a:p>
            <a:r>
              <a:rPr lang="hu-HU" sz="3200" b="1" dirty="0"/>
              <a:t>képet nyújtsanak a pálya tevékenységspektrumáról.</a:t>
            </a:r>
          </a:p>
        </p:txBody>
      </p:sp>
    </p:spTree>
    <p:extLst>
      <p:ext uri="{BB962C8B-B14F-4D97-AF65-F5344CB8AC3E}">
        <p14:creationId xmlns:p14="http://schemas.microsoft.com/office/powerpoint/2010/main" xmlns="" val="157251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2286000" y="10840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sz="2400" b="1" dirty="0" smtClean="0"/>
              <a:t> </a:t>
            </a:r>
            <a:endParaRPr lang="hu-HU" sz="2400" b="1" dirty="0"/>
          </a:p>
        </p:txBody>
      </p:sp>
      <p:pic>
        <p:nvPicPr>
          <p:cNvPr id="7" name="Picture 2" descr="C:\Users\Lehmann László\Pictures\sportiskolai program logo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869160"/>
            <a:ext cx="1655887" cy="90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2838737" y="0"/>
            <a:ext cx="6300192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4000" b="1" dirty="0" smtClean="0"/>
              <a:t>Pedagógus </a:t>
            </a:r>
            <a:r>
              <a:rPr lang="hu-HU" sz="4000" b="1" dirty="0" err="1" smtClean="0"/>
              <a:t>professziogramok</a:t>
            </a:r>
            <a:endParaRPr lang="hu-HU" sz="4000" b="1" dirty="0" smtClean="0"/>
          </a:p>
          <a:p>
            <a:endParaRPr lang="hu-HU" sz="2000" b="1" dirty="0" smtClean="0"/>
          </a:p>
          <a:p>
            <a:r>
              <a:rPr lang="hu-HU" sz="3200" b="1" dirty="0"/>
              <a:t>Zsolnai </a:t>
            </a:r>
            <a:r>
              <a:rPr lang="hu-HU" sz="3200" b="1" dirty="0" smtClean="0"/>
              <a:t>József </a:t>
            </a:r>
            <a:r>
              <a:rPr lang="hu-HU" sz="3200" b="1" dirty="0"/>
              <a:t>a pedagógus </a:t>
            </a:r>
            <a:r>
              <a:rPr lang="hu-HU" sz="3200" b="1" dirty="0" err="1" smtClean="0"/>
              <a:t>ideáltipikus</a:t>
            </a:r>
            <a:r>
              <a:rPr lang="hu-HU" sz="3200" b="1" dirty="0" smtClean="0"/>
              <a:t> </a:t>
            </a:r>
            <a:r>
              <a:rPr lang="hu-HU" sz="3200" b="1" dirty="0"/>
              <a:t>képét a következő </a:t>
            </a:r>
            <a:r>
              <a:rPr lang="hu-HU" sz="3200" b="1" dirty="0" smtClean="0"/>
              <a:t>jellemzőkkel rajzolta </a:t>
            </a:r>
            <a:r>
              <a:rPr lang="hu-HU" sz="3200" b="1" dirty="0"/>
              <a:t>meg:</a:t>
            </a:r>
          </a:p>
          <a:p>
            <a:r>
              <a:rPr lang="hu-HU" sz="3200" b="1" dirty="0"/>
              <a:t>– lelkileg egészséges;</a:t>
            </a:r>
          </a:p>
          <a:p>
            <a:r>
              <a:rPr lang="hu-HU" sz="3200" b="1" dirty="0"/>
              <a:t>– ért a tervezéshez;</a:t>
            </a:r>
          </a:p>
          <a:p>
            <a:r>
              <a:rPr lang="hu-HU" sz="3200" b="1" dirty="0"/>
              <a:t>– ért a szervezéshez,</a:t>
            </a:r>
          </a:p>
          <a:p>
            <a:r>
              <a:rPr lang="hu-HU" sz="3200" b="1" dirty="0"/>
              <a:t>– ért az elemzéshez;</a:t>
            </a:r>
          </a:p>
          <a:p>
            <a:r>
              <a:rPr lang="hu-HU" sz="3200" b="1" dirty="0"/>
              <a:t>– jó kommunikátor;</a:t>
            </a:r>
          </a:p>
          <a:p>
            <a:r>
              <a:rPr lang="hu-HU" sz="3200" b="1" dirty="0"/>
              <a:t>– jó diagnoszta;</a:t>
            </a:r>
          </a:p>
          <a:p>
            <a:r>
              <a:rPr lang="hu-HU" sz="3200" b="1" dirty="0"/>
              <a:t>– biztonságos döntéshozó;</a:t>
            </a:r>
          </a:p>
          <a:p>
            <a:r>
              <a:rPr lang="hu-HU" sz="3200" b="1" dirty="0"/>
              <a:t>– biztonsággal eligazodik az értékek világában</a:t>
            </a:r>
            <a:r>
              <a:rPr lang="hu-HU" sz="3200" b="1" dirty="0" smtClean="0"/>
              <a:t>;</a:t>
            </a:r>
            <a:endParaRPr lang="hu-HU" sz="3200" b="1" dirty="0"/>
          </a:p>
        </p:txBody>
      </p:sp>
    </p:spTree>
    <p:extLst>
      <p:ext uri="{BB962C8B-B14F-4D97-AF65-F5344CB8AC3E}">
        <p14:creationId xmlns:p14="http://schemas.microsoft.com/office/powerpoint/2010/main" xmlns="" val="226800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411760" y="11556"/>
            <a:ext cx="6732240" cy="6585795"/>
          </a:xfrm>
        </p:spPr>
        <p:txBody>
          <a:bodyPr>
            <a:normAutofit/>
          </a:bodyPr>
          <a:lstStyle/>
          <a:p>
            <a:endParaRPr lang="hu-HU" dirty="0" smtClean="0"/>
          </a:p>
          <a:p>
            <a:endParaRPr lang="hu-HU" dirty="0"/>
          </a:p>
          <a:p>
            <a:pPr algn="r"/>
            <a:endParaRPr lang="hu-HU" dirty="0" smtClean="0">
              <a:solidFill>
                <a:schemeClr val="tx1"/>
              </a:solidFill>
            </a:endParaRPr>
          </a:p>
        </p:txBody>
      </p:sp>
      <p:pic>
        <p:nvPicPr>
          <p:cNvPr id="5" name="Picture 2" descr="C:\Users\Lehmann László\Pictures\sportiskolai program logo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69160"/>
            <a:ext cx="1655887" cy="90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>
          <a:xfrm>
            <a:off x="3347864" y="120402"/>
            <a:ext cx="5796136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b="1" dirty="0" smtClean="0"/>
              <a:t>– ismeri a különféle pedagógiai paradigmákat;</a:t>
            </a:r>
          </a:p>
          <a:p>
            <a:r>
              <a:rPr lang="hu-HU" sz="3200" b="1" dirty="0" smtClean="0"/>
              <a:t>– elismeri, hogy műhibákat követhet el, és vállalja a felelősséget;</a:t>
            </a:r>
          </a:p>
          <a:p>
            <a:r>
              <a:rPr lang="hu-HU" sz="3200" b="1" dirty="0" smtClean="0"/>
              <a:t>– jogérzéke fejlett;</a:t>
            </a:r>
          </a:p>
          <a:p>
            <a:r>
              <a:rPr lang="hu-HU" sz="3200" b="1" dirty="0" smtClean="0"/>
              <a:t>– nyitott a filozófiára, a tudományokra, a művészetekre;</a:t>
            </a:r>
          </a:p>
          <a:p>
            <a:r>
              <a:rPr lang="hu-HU" sz="3200" b="1" dirty="0" smtClean="0"/>
              <a:t>– alkotásra, adaptálásra érett;</a:t>
            </a:r>
          </a:p>
          <a:p>
            <a:r>
              <a:rPr lang="hu-HU" sz="3200" b="1" dirty="0" smtClean="0"/>
              <a:t>– a legkülönfélébb pedagógus-munkaszerepekben képes hiteles teljesítményt nyújtani.</a:t>
            </a:r>
          </a:p>
          <a:p>
            <a:endParaRPr lang="hu-HU" sz="2000" b="1" dirty="0"/>
          </a:p>
          <a:p>
            <a:r>
              <a:rPr lang="hu-HU" sz="2000" b="1" i="1" dirty="0" smtClean="0"/>
              <a:t>(Zsolnai József: Egy </a:t>
            </a:r>
            <a:r>
              <a:rPr lang="hu-HU" sz="2000" b="1" i="1" dirty="0" err="1" smtClean="0"/>
              <a:t>gyakorlatközeli</a:t>
            </a:r>
            <a:r>
              <a:rPr lang="hu-HU" sz="2000" b="1" i="1" dirty="0" smtClean="0"/>
              <a:t> pedagógia)</a:t>
            </a:r>
          </a:p>
        </p:txBody>
      </p:sp>
    </p:spTree>
    <p:extLst>
      <p:ext uri="{BB962C8B-B14F-4D97-AF65-F5344CB8AC3E}">
        <p14:creationId xmlns:p14="http://schemas.microsoft.com/office/powerpoint/2010/main" xmlns="" val="127964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28" y="0"/>
            <a:ext cx="9144000" cy="6858000"/>
          </a:xfrm>
          <a:prstGeom prst="rect">
            <a:avLst/>
          </a:prstGeom>
        </p:spPr>
      </p:pic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843808" y="0"/>
            <a:ext cx="5184576" cy="6525344"/>
          </a:xfrm>
        </p:spPr>
        <p:txBody>
          <a:bodyPr>
            <a:normAutofit/>
          </a:bodyPr>
          <a:lstStyle/>
          <a:p>
            <a:endParaRPr lang="hu-HU" dirty="0" smtClean="0"/>
          </a:p>
          <a:p>
            <a:endParaRPr lang="hu-HU" dirty="0" smtClean="0"/>
          </a:p>
          <a:p>
            <a:pPr algn="r"/>
            <a:endParaRPr lang="hu-HU" sz="35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C:\Users\Lehmann László\Pictures\sportiskolai program logo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69160"/>
            <a:ext cx="1655887" cy="90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églalap 6"/>
          <p:cNvSpPr/>
          <p:nvPr/>
        </p:nvSpPr>
        <p:spPr>
          <a:xfrm>
            <a:off x="3131840" y="8804"/>
            <a:ext cx="6029188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4000" b="1" dirty="0"/>
              <a:t>A </a:t>
            </a:r>
            <a:r>
              <a:rPr lang="hu-HU" sz="4000" b="1" dirty="0" smtClean="0"/>
              <a:t>tanári professzionalizmus jegyei az </a:t>
            </a:r>
            <a:r>
              <a:rPr lang="hu-HU" sz="4000" b="1" dirty="0"/>
              <a:t>OECD </a:t>
            </a:r>
            <a:r>
              <a:rPr lang="hu-HU" sz="4000" b="1" dirty="0" smtClean="0"/>
              <a:t>szerint (1)</a:t>
            </a:r>
          </a:p>
          <a:p>
            <a:endParaRPr lang="hu-HU" sz="2000" b="1" dirty="0"/>
          </a:p>
          <a:p>
            <a:r>
              <a:rPr lang="hu-HU" sz="1200" b="1" dirty="0"/>
              <a:t> </a:t>
            </a:r>
            <a:r>
              <a:rPr lang="hu-HU" sz="3000" b="1" u="sng" dirty="0" smtClean="0"/>
              <a:t>Szakértelem</a:t>
            </a:r>
            <a:r>
              <a:rPr lang="hu-HU" sz="3000" b="1" dirty="0" smtClean="0"/>
              <a:t> </a:t>
            </a:r>
            <a:r>
              <a:rPr lang="hu-HU" sz="3000" b="1" dirty="0"/>
              <a:t>– </a:t>
            </a:r>
            <a:r>
              <a:rPr lang="hu-HU" sz="3000" dirty="0"/>
              <a:t>a tanított szakterülettel összefüggő </a:t>
            </a:r>
            <a:r>
              <a:rPr lang="hu-HU" sz="3000" dirty="0" smtClean="0"/>
              <a:t>tudás</a:t>
            </a:r>
            <a:endParaRPr lang="hu-HU" sz="3000" dirty="0"/>
          </a:p>
          <a:p>
            <a:pPr lvl="0"/>
            <a:r>
              <a:rPr lang="hu-HU" sz="3000" b="1" u="sng" dirty="0"/>
              <a:t>Pedagógiai know-how</a:t>
            </a:r>
            <a:r>
              <a:rPr lang="hu-HU" sz="3000" b="1" dirty="0"/>
              <a:t> – </a:t>
            </a:r>
            <a:r>
              <a:rPr lang="hu-HU" sz="3000" dirty="0"/>
              <a:t>a tudás átadásának és a kompetenciák fejlesztésének </a:t>
            </a:r>
            <a:r>
              <a:rPr lang="hu-HU" sz="3000" dirty="0" smtClean="0"/>
              <a:t>technológiái </a:t>
            </a:r>
            <a:endParaRPr lang="hu-HU" sz="3000" dirty="0"/>
          </a:p>
          <a:p>
            <a:pPr lvl="0"/>
            <a:r>
              <a:rPr lang="hu-HU" sz="3000" b="1" u="sng" dirty="0" smtClean="0"/>
              <a:t>A </a:t>
            </a:r>
            <a:r>
              <a:rPr lang="hu-HU" sz="3000" b="1" u="sng" dirty="0"/>
              <a:t>technológia értése</a:t>
            </a:r>
            <a:r>
              <a:rPr lang="hu-HU" sz="3000" b="1" dirty="0"/>
              <a:t> – </a:t>
            </a:r>
            <a:r>
              <a:rPr lang="hu-HU" sz="3000" dirty="0" smtClean="0"/>
              <a:t>az </a:t>
            </a:r>
            <a:r>
              <a:rPr lang="hu-HU" sz="3000" dirty="0"/>
              <a:t>új technológiákat a tanítási-tanulási folyamat integrált részévé </a:t>
            </a:r>
            <a:r>
              <a:rPr lang="hu-HU" sz="3000" dirty="0" smtClean="0"/>
              <a:t>tegyék</a:t>
            </a:r>
            <a:endParaRPr lang="hu-HU" sz="3000" dirty="0"/>
          </a:p>
          <a:p>
            <a:pPr lvl="0"/>
            <a:r>
              <a:rPr lang="hu-HU" sz="3000" b="1" u="sng" dirty="0"/>
              <a:t>Szervezeti kompetencia és együttműködés</a:t>
            </a:r>
            <a:r>
              <a:rPr lang="hu-HU" sz="3000" b="1" dirty="0"/>
              <a:t> –</a:t>
            </a:r>
            <a:r>
              <a:rPr lang="hu-HU" sz="3000" dirty="0"/>
              <a:t> a </a:t>
            </a:r>
            <a:r>
              <a:rPr lang="hu-HU" sz="3000" dirty="0" smtClean="0"/>
              <a:t>tanítást teamben </a:t>
            </a:r>
            <a:r>
              <a:rPr lang="hu-HU" sz="3000" dirty="0"/>
              <a:t>végzett tevékenységnek </a:t>
            </a:r>
            <a:r>
              <a:rPr lang="hu-HU" sz="3000" dirty="0" smtClean="0"/>
              <a:t>tekinti</a:t>
            </a:r>
            <a:endParaRPr lang="hu-HU" sz="3000" dirty="0"/>
          </a:p>
        </p:txBody>
      </p:sp>
    </p:spTree>
    <p:extLst>
      <p:ext uri="{BB962C8B-B14F-4D97-AF65-F5344CB8AC3E}">
        <p14:creationId xmlns:p14="http://schemas.microsoft.com/office/powerpoint/2010/main" xmlns="" val="79565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339"/>
            <a:ext cx="9144000" cy="6858000"/>
          </a:xfrm>
          <a:prstGeom prst="rect">
            <a:avLst/>
          </a:prstGeom>
        </p:spPr>
      </p:pic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203848" y="0"/>
            <a:ext cx="5940152" cy="674136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endParaRPr lang="hu-HU" sz="2000" dirty="0" smtClean="0">
              <a:solidFill>
                <a:schemeClr val="tx1"/>
              </a:solidFill>
            </a:endParaRPr>
          </a:p>
          <a:p>
            <a:pPr lvl="0" algn="l">
              <a:spcBef>
                <a:spcPts val="0"/>
              </a:spcBef>
            </a:pPr>
            <a:r>
              <a:rPr lang="hu-HU" b="1" u="sng" dirty="0" smtClean="0">
                <a:solidFill>
                  <a:schemeClr val="tx1"/>
                </a:solidFill>
              </a:rPr>
              <a:t>Rugalmasság</a:t>
            </a:r>
            <a:r>
              <a:rPr lang="hu-HU" b="1" dirty="0" smtClean="0">
                <a:solidFill>
                  <a:schemeClr val="tx1"/>
                </a:solidFill>
              </a:rPr>
              <a:t> –</a:t>
            </a:r>
            <a:r>
              <a:rPr lang="hu-HU" dirty="0" smtClean="0">
                <a:solidFill>
                  <a:schemeClr val="tx1"/>
                </a:solidFill>
              </a:rPr>
              <a:t> a pedagógusi szakma tartalma és a munkavégzéssel kapcsolatos elvárások változhatnak</a:t>
            </a:r>
          </a:p>
          <a:p>
            <a:pPr lvl="0" algn="l">
              <a:spcBef>
                <a:spcPts val="0"/>
              </a:spcBef>
            </a:pPr>
            <a:r>
              <a:rPr lang="hu-HU" b="1" u="sng" dirty="0" smtClean="0">
                <a:solidFill>
                  <a:schemeClr val="tx1"/>
                </a:solidFill>
              </a:rPr>
              <a:t>Mobilitás</a:t>
            </a:r>
            <a:r>
              <a:rPr lang="hu-HU" b="1" dirty="0" smtClean="0">
                <a:solidFill>
                  <a:schemeClr val="tx1"/>
                </a:solidFill>
              </a:rPr>
              <a:t> –</a:t>
            </a:r>
            <a:r>
              <a:rPr lang="hu-HU" dirty="0" smtClean="0">
                <a:solidFill>
                  <a:schemeClr val="tx1"/>
                </a:solidFill>
              </a:rPr>
              <a:t> gyakorivá válik a szakmák közötti átlépés</a:t>
            </a:r>
          </a:p>
          <a:p>
            <a:pPr lvl="0" algn="l">
              <a:spcBef>
                <a:spcPts val="0"/>
              </a:spcBef>
            </a:pPr>
            <a:r>
              <a:rPr lang="hu-HU" b="1" u="sng" dirty="0" smtClean="0">
                <a:solidFill>
                  <a:schemeClr val="tx1"/>
                </a:solidFill>
              </a:rPr>
              <a:t>Nyitottság</a:t>
            </a:r>
            <a:r>
              <a:rPr lang="hu-HU" b="1" dirty="0" smtClean="0">
                <a:solidFill>
                  <a:schemeClr val="tx1"/>
                </a:solidFill>
              </a:rPr>
              <a:t> –</a:t>
            </a:r>
            <a:r>
              <a:rPr lang="hu-HU" dirty="0" smtClean="0">
                <a:solidFill>
                  <a:schemeClr val="tx1"/>
                </a:solidFill>
              </a:rPr>
              <a:t> a tanári szakma meghatározó sajátossága a nyitottság </a:t>
            </a:r>
            <a:r>
              <a:rPr lang="hu-HU" dirty="0">
                <a:solidFill>
                  <a:schemeClr val="tx1"/>
                </a:solidFill>
              </a:rPr>
              <a:t>(</a:t>
            </a:r>
            <a:r>
              <a:rPr lang="hu-HU" dirty="0" smtClean="0">
                <a:solidFill>
                  <a:schemeClr val="tx1"/>
                </a:solidFill>
              </a:rPr>
              <a:t>külső szereplők, partnerek)</a:t>
            </a:r>
          </a:p>
          <a:p>
            <a:pPr algn="l">
              <a:spcBef>
                <a:spcPts val="0"/>
              </a:spcBef>
            </a:pPr>
            <a:endParaRPr lang="hu-HU" sz="2000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hu-HU" sz="2000" b="1" i="1" dirty="0">
                <a:solidFill>
                  <a:schemeClr val="tx1"/>
                </a:solidFill>
              </a:rPr>
              <a:t>(OECD Education Policy </a:t>
            </a:r>
            <a:r>
              <a:rPr lang="hu-HU" sz="2000" b="1" i="1" dirty="0" err="1">
                <a:solidFill>
                  <a:schemeClr val="tx1"/>
                </a:solidFill>
              </a:rPr>
              <a:t>Analysis</a:t>
            </a:r>
            <a:r>
              <a:rPr lang="hu-HU" sz="2000" b="1" i="1" dirty="0">
                <a:solidFill>
                  <a:schemeClr val="tx1"/>
                </a:solidFill>
              </a:rPr>
              <a:t>, Paris, 1998</a:t>
            </a:r>
            <a:r>
              <a:rPr lang="hu-HU" sz="2000" b="1" i="1" dirty="0" smtClean="0">
                <a:solidFill>
                  <a:schemeClr val="tx1"/>
                </a:solidFill>
              </a:rPr>
              <a:t>.)</a:t>
            </a:r>
          </a:p>
          <a:p>
            <a:pPr algn="l">
              <a:spcBef>
                <a:spcPts val="0"/>
              </a:spcBef>
            </a:pPr>
            <a:r>
              <a:rPr lang="hu-HU" sz="2000" b="1" i="1" dirty="0" smtClean="0">
                <a:solidFill>
                  <a:schemeClr val="tx1"/>
                </a:solidFill>
              </a:rPr>
              <a:t>(</a:t>
            </a:r>
            <a:r>
              <a:rPr lang="hu-HU" sz="2000" b="1" i="1" dirty="0">
                <a:solidFill>
                  <a:schemeClr val="tx1"/>
                </a:solidFill>
              </a:rPr>
              <a:t>OECD – </a:t>
            </a:r>
            <a:r>
              <a:rPr lang="hu-HU" sz="2000" b="1" i="1" dirty="0" err="1">
                <a:solidFill>
                  <a:schemeClr val="tx1"/>
                </a:solidFill>
              </a:rPr>
              <a:t>Organisation</a:t>
            </a:r>
            <a:r>
              <a:rPr lang="hu-HU" sz="2000" b="1" i="1" dirty="0">
                <a:solidFill>
                  <a:schemeClr val="tx1"/>
                </a:solidFill>
              </a:rPr>
              <a:t> </a:t>
            </a:r>
            <a:r>
              <a:rPr lang="hu-HU" sz="2000" b="1" i="1" dirty="0" err="1">
                <a:solidFill>
                  <a:schemeClr val="tx1"/>
                </a:solidFill>
              </a:rPr>
              <a:t>for</a:t>
            </a:r>
            <a:r>
              <a:rPr lang="hu-HU" sz="2000" b="1" i="1" dirty="0">
                <a:solidFill>
                  <a:schemeClr val="tx1"/>
                </a:solidFill>
              </a:rPr>
              <a:t> </a:t>
            </a:r>
            <a:r>
              <a:rPr lang="hu-HU" sz="2000" b="1" i="1" dirty="0" err="1">
                <a:solidFill>
                  <a:schemeClr val="tx1"/>
                </a:solidFill>
              </a:rPr>
              <a:t>Economic</a:t>
            </a:r>
            <a:r>
              <a:rPr lang="hu-HU" sz="2000" b="1" i="1" dirty="0">
                <a:solidFill>
                  <a:schemeClr val="tx1"/>
                </a:solidFill>
              </a:rPr>
              <a:t> </a:t>
            </a:r>
            <a:r>
              <a:rPr lang="hu-HU" sz="2000" b="1" i="1" dirty="0" err="1">
                <a:solidFill>
                  <a:schemeClr val="tx1"/>
                </a:solidFill>
              </a:rPr>
              <a:t>Co-operation</a:t>
            </a:r>
            <a:r>
              <a:rPr lang="hu-HU" sz="2000" b="1" i="1" dirty="0">
                <a:solidFill>
                  <a:schemeClr val="tx1"/>
                </a:solidFill>
              </a:rPr>
              <a:t> and </a:t>
            </a:r>
            <a:r>
              <a:rPr lang="hu-HU" sz="2000" b="1" i="1" dirty="0" err="1" smtClean="0">
                <a:solidFill>
                  <a:schemeClr val="tx1"/>
                </a:solidFill>
              </a:rPr>
              <a:t>Development</a:t>
            </a:r>
            <a:r>
              <a:rPr lang="hu-HU" sz="2000" b="1" i="1" dirty="0" smtClean="0">
                <a:solidFill>
                  <a:schemeClr val="tx1"/>
                </a:solidFill>
              </a:rPr>
              <a:t> – Gazdasági </a:t>
            </a:r>
            <a:r>
              <a:rPr lang="hu-HU" sz="2000" b="1" i="1" dirty="0">
                <a:solidFill>
                  <a:schemeClr val="tx1"/>
                </a:solidFill>
              </a:rPr>
              <a:t>Együttműködési és Fejlesztési </a:t>
            </a:r>
            <a:r>
              <a:rPr lang="hu-HU" sz="2000" b="1" i="1" dirty="0" smtClean="0">
                <a:solidFill>
                  <a:schemeClr val="tx1"/>
                </a:solidFill>
              </a:rPr>
              <a:t>Szervezet)</a:t>
            </a:r>
          </a:p>
          <a:p>
            <a:pPr algn="l"/>
            <a:endParaRPr lang="hu-HU" sz="4000" dirty="0" smtClean="0">
              <a:solidFill>
                <a:schemeClr val="tx1"/>
              </a:solidFill>
            </a:endParaRPr>
          </a:p>
          <a:p>
            <a:pPr algn="l"/>
            <a:endParaRPr lang="hu-HU" sz="4000" dirty="0">
              <a:solidFill>
                <a:schemeClr val="tx1"/>
              </a:solidFill>
            </a:endParaRPr>
          </a:p>
          <a:p>
            <a:pPr algn="r"/>
            <a:endParaRPr lang="hu-H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hu-H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5" name="Picture 2" descr="C:\Users\Lehmann László\Pictures\sportiskolai program logo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69160"/>
            <a:ext cx="1655887" cy="90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8426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1156</TotalTime>
  <Words>1606</Words>
  <Application>Microsoft Office PowerPoint</Application>
  <PresentationFormat>Diavetítés a képernyőre (4:3 oldalarány)</PresentationFormat>
  <Paragraphs>371</Paragraphs>
  <Slides>34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34</vt:i4>
      </vt:variant>
    </vt:vector>
  </HeadingPairs>
  <TitlesOfParts>
    <vt:vector size="35" baseType="lpstr">
      <vt:lpstr>Office-téma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  <vt:lpstr>23. dia</vt:lpstr>
      <vt:lpstr>24. dia</vt:lpstr>
      <vt:lpstr>25. dia</vt:lpstr>
      <vt:lpstr>26. dia</vt:lpstr>
      <vt:lpstr>27. dia</vt:lpstr>
      <vt:lpstr>28. dia</vt:lpstr>
      <vt:lpstr>29. dia</vt:lpstr>
      <vt:lpstr>30. dia</vt:lpstr>
      <vt:lpstr>31. dia</vt:lpstr>
      <vt:lpstr>32. dia</vt:lpstr>
      <vt:lpstr>33. dia</vt:lpstr>
      <vt:lpstr>34.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Lehmann László</dc:creator>
  <cp:lastModifiedBy>Baló András</cp:lastModifiedBy>
  <cp:revision>79</cp:revision>
  <cp:lastPrinted>2015-02-18T11:04:58Z</cp:lastPrinted>
  <dcterms:created xsi:type="dcterms:W3CDTF">2015-02-17T08:16:48Z</dcterms:created>
  <dcterms:modified xsi:type="dcterms:W3CDTF">2015-03-17T06:41:19Z</dcterms:modified>
</cp:coreProperties>
</file>